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9" r:id="rId12"/>
    <p:sldId id="265" r:id="rId13"/>
    <p:sldId id="266" r:id="rId14"/>
    <p:sldId id="267" r:id="rId15"/>
  </p:sldIdLst>
  <p:sldSz cx="9144000" cy="6858000" type="screen4x3"/>
  <p:notesSz cx="6881813" cy="100028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46897783610381"/>
          <c:y val="0.1352777777777778"/>
          <c:w val="0.41906222659667541"/>
          <c:h val="0.71839238845144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интернет </c:v>
                </c:pt>
                <c:pt idx="1">
                  <c:v>ящики</c:v>
                </c:pt>
                <c:pt idx="2">
                  <c:v>юр.лица</c:v>
                </c:pt>
                <c:pt idx="3">
                  <c:v>программа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194.4</c:v>
                </c:pt>
                <c:pt idx="1">
                  <c:v>17950</c:v>
                </c:pt>
                <c:pt idx="2">
                  <c:v>110000</c:v>
                </c:pt>
                <c:pt idx="3">
                  <c:v>493036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</p:spPr>
        <p:txBody>
          <a:bodyPr lIns="96478" tIns="48239" rIns="96478" bIns="48239"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7575" y="4751348"/>
            <a:ext cx="5046663" cy="4501277"/>
          </a:xfrm>
          <a:prstGeom prst="rect">
            <a:avLst/>
          </a:prstGeom>
        </p:spPr>
        <p:txBody>
          <a:bodyPr lIns="96478" tIns="48239" rIns="96478" bIns="482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6089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obrodobr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obrodobr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4294967295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grpSp>
        <p:nvGrpSpPr>
          <p:cNvPr id="115" name="Group 115"/>
          <p:cNvGrpSpPr/>
          <p:nvPr/>
        </p:nvGrpSpPr>
        <p:grpSpPr>
          <a:xfrm>
            <a:off x="0" y="297201"/>
            <a:ext cx="9112644" cy="2529841"/>
            <a:chOff x="0" y="0"/>
            <a:chExt cx="9112643" cy="2529839"/>
          </a:xfrm>
        </p:grpSpPr>
        <p:sp>
          <p:nvSpPr>
            <p:cNvPr id="113" name="Shape 113"/>
            <p:cNvSpPr/>
            <p:nvPr/>
          </p:nvSpPr>
          <p:spPr>
            <a:xfrm>
              <a:off x="0" y="145711"/>
              <a:ext cx="9112644" cy="22384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0"/>
              <a:ext cx="9112644" cy="2529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800" b="1">
                  <a:solidFill>
                    <a:srgbClr val="808080"/>
                  </a:solidFill>
                </a:defRPr>
              </a:pPr>
              <a:r>
                <a:rPr dirty="0" err="1"/>
                <a:t>Отчет</a:t>
              </a:r>
              <a:r>
                <a:rPr dirty="0"/>
                <a:t> о </a:t>
              </a:r>
              <a:r>
                <a:rPr dirty="0" err="1"/>
                <a:t>деятельности</a:t>
              </a:r>
              <a:r>
                <a:rPr dirty="0"/>
                <a:t> </a:t>
              </a:r>
              <a:r>
                <a:rPr dirty="0" err="1"/>
                <a:t>некоммерческой</a:t>
              </a:r>
              <a:r>
                <a:rPr dirty="0"/>
                <a:t> </a:t>
              </a:r>
              <a:r>
                <a:rPr dirty="0" err="1"/>
                <a:t>организации</a:t>
              </a:r>
              <a:endParaRPr sz="4400" dirty="0"/>
            </a:p>
            <a:p>
              <a:pPr algn="ctr">
                <a:defRPr sz="2800" b="1">
                  <a:solidFill>
                    <a:srgbClr val="808080"/>
                  </a:solidFill>
                </a:defRPr>
              </a:pPr>
              <a:r>
                <a:rPr dirty="0" err="1"/>
                <a:t>Благотворительный</a:t>
              </a:r>
              <a:r>
                <a:rPr dirty="0"/>
                <a:t> </a:t>
              </a:r>
              <a:r>
                <a:rPr dirty="0" err="1"/>
                <a:t>фонд</a:t>
              </a:r>
              <a:r>
                <a:rPr dirty="0"/>
                <a:t> </a:t>
              </a:r>
              <a:endParaRPr sz="4400" dirty="0"/>
            </a:p>
            <a:p>
              <a:pPr algn="ctr">
                <a:defRPr sz="2800" b="1">
                  <a:solidFill>
                    <a:srgbClr val="808080"/>
                  </a:solidFill>
                </a:defRPr>
              </a:pPr>
              <a:r>
                <a:rPr dirty="0" err="1"/>
                <a:t>помощи</a:t>
              </a:r>
              <a:r>
                <a:rPr dirty="0"/>
                <a:t> </a:t>
              </a:r>
              <a:r>
                <a:rPr dirty="0" err="1"/>
                <a:t>тяжелобольным</a:t>
              </a:r>
              <a:r>
                <a:rPr dirty="0"/>
                <a:t> </a:t>
              </a:r>
              <a:r>
                <a:rPr dirty="0" err="1"/>
                <a:t>детям</a:t>
              </a:r>
              <a:r>
                <a:rPr dirty="0"/>
                <a:t> «ДОБРО» </a:t>
              </a:r>
              <a:endParaRPr sz="4400" dirty="0"/>
            </a:p>
            <a:p>
              <a:pPr algn="ctr">
                <a:defRPr sz="2800" b="1">
                  <a:solidFill>
                    <a:srgbClr val="808080"/>
                  </a:solidFill>
                </a:defRPr>
              </a:pPr>
              <a:r>
                <a:rPr dirty="0" err="1"/>
                <a:t>за</a:t>
              </a:r>
              <a:r>
                <a:rPr dirty="0"/>
                <a:t> 2016г.</a:t>
              </a:r>
            </a:p>
          </p:txBody>
        </p:sp>
      </p:grpSp>
      <p:sp>
        <p:nvSpPr>
          <p:cNvPr id="116" name="Shape 116"/>
          <p:cNvSpPr/>
          <p:nvPr/>
        </p:nvSpPr>
        <p:spPr>
          <a:xfrm>
            <a:off x="5690994" y="2943224"/>
            <a:ext cx="345300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/>
          </a:lstStyle>
          <a:p>
            <a:r>
              <a:t>.</a:t>
            </a:r>
          </a:p>
        </p:txBody>
      </p:sp>
      <p:pic>
        <p:nvPicPr>
          <p:cNvPr id="117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736" y="2943225"/>
            <a:ext cx="8399814" cy="4927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873" y="151312"/>
            <a:ext cx="7656535" cy="13643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Благотворительная программа </a:t>
            </a:r>
            <a:br>
              <a:rPr lang="ru-RU" sz="2800" dirty="0" smtClean="0"/>
            </a:br>
            <a:r>
              <a:rPr lang="ru-RU" sz="2800" dirty="0" smtClean="0"/>
              <a:t>«Корпоративный благотворительный фонд»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002081" y="1515649"/>
            <a:ext cx="7365305" cy="4396636"/>
          </a:xfrm>
        </p:spPr>
        <p:txBody>
          <a:bodyPr>
            <a:normAutofit/>
          </a:bodyPr>
          <a:lstStyle/>
          <a:p>
            <a:pPr algn="just" fontAlgn="base"/>
            <a:r>
              <a:rPr lang="ru-RU" sz="1600" dirty="0">
                <a:solidFill>
                  <a:schemeClr val="tx1"/>
                </a:solidFill>
              </a:rPr>
              <a:t>Благотворительный Фонд «ДОБРО» предлагает социально-ответственному бизнесу участие в Благотворительных программах Фонда, которые помогают решать социально значимые проблемы и при этом вносят вклад в рост и укрепление позиций вашей компании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algn="just" fontAlgn="base"/>
            <a:endParaRPr lang="ru-RU" sz="1600" dirty="0">
              <a:solidFill>
                <a:schemeClr val="tx1"/>
              </a:solidFill>
            </a:endParaRPr>
          </a:p>
          <a:p>
            <a:pPr algn="just" fontAlgn="base"/>
            <a:r>
              <a:rPr lang="ru-RU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Организация разовой, периодической помощи </a:t>
            </a:r>
            <a:r>
              <a:rPr lang="ru-RU" sz="1600" dirty="0">
                <a:solidFill>
                  <a:schemeClr val="tx1"/>
                </a:solidFill>
              </a:rPr>
              <a:t>или </a:t>
            </a:r>
            <a:r>
              <a:rPr lang="ru-RU" sz="1600" dirty="0" smtClean="0">
                <a:solidFill>
                  <a:schemeClr val="tx1"/>
                </a:solidFill>
              </a:rPr>
              <a:t>акции </a:t>
            </a:r>
            <a:r>
              <a:rPr lang="ru-RU" sz="1600" dirty="0">
                <a:solidFill>
                  <a:schemeClr val="tx1"/>
                </a:solidFill>
              </a:rPr>
              <a:t>по сбору средств с целью адресной поддержки:</a:t>
            </a:r>
          </a:p>
          <a:p>
            <a:pPr algn="just" fontAlgn="base"/>
            <a:r>
              <a:rPr lang="ru-RU" sz="1600" dirty="0">
                <a:solidFill>
                  <a:schemeClr val="tx1"/>
                </a:solidFill>
              </a:rPr>
              <a:t>а) одного из подопечных фонда,</a:t>
            </a:r>
          </a:p>
          <a:p>
            <a:pPr algn="just" fontAlgn="base"/>
            <a:r>
              <a:rPr lang="ru-RU" sz="1600" dirty="0">
                <a:solidFill>
                  <a:schemeClr val="tx1"/>
                </a:solidFill>
              </a:rPr>
              <a:t>б) конкретного детского учреждения,</a:t>
            </a:r>
          </a:p>
          <a:p>
            <a:pPr algn="just" fontAlgn="base"/>
            <a:r>
              <a:rPr lang="ru-RU" sz="1600" dirty="0">
                <a:solidFill>
                  <a:schemeClr val="tx1"/>
                </a:solidFill>
              </a:rPr>
              <a:t>в) какой-либо программы фонда или уставной деятельности фонда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algn="just" fontAlgn="base"/>
            <a:endParaRPr lang="ru-RU" sz="1600" dirty="0">
              <a:solidFill>
                <a:schemeClr val="tx1"/>
              </a:solidFill>
            </a:endParaRPr>
          </a:p>
          <a:p>
            <a:pPr algn="just" fontAlgn="base"/>
            <a:r>
              <a:rPr lang="ru-RU" sz="1600" dirty="0" smtClean="0">
                <a:solidFill>
                  <a:schemeClr val="tx1"/>
                </a:solidFill>
              </a:rPr>
              <a:t>2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Организация Корпоративной программы </a:t>
            </a:r>
            <a:r>
              <a:rPr lang="ru-RU" sz="1600" dirty="0">
                <a:solidFill>
                  <a:schemeClr val="tx1"/>
                </a:solidFill>
              </a:rPr>
              <a:t>пожертвования для </a:t>
            </a:r>
            <a:r>
              <a:rPr lang="ru-RU" sz="1600" dirty="0" smtClean="0">
                <a:solidFill>
                  <a:schemeClr val="tx1"/>
                </a:solidFill>
              </a:rPr>
              <a:t>сотрудников организации.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400" dirty="0"/>
          </a:p>
        </p:txBody>
      </p:sp>
      <p:pic>
        <p:nvPicPr>
          <p:cNvPr id="4" name="image2.jpeg" descr="лого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3425" y="0"/>
            <a:ext cx="1904571" cy="9421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62718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Поступившие средств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Интернет-сборы </a:t>
            </a:r>
            <a:r>
              <a:rPr lang="ru-RU" sz="1800" dirty="0"/>
              <a:t>194,40 руб.</a:t>
            </a:r>
            <a:br>
              <a:rPr lang="ru-RU" sz="1800" dirty="0"/>
            </a:br>
            <a:r>
              <a:rPr lang="ru-RU" sz="1800" dirty="0"/>
              <a:t>Ящики для сбора пожертвований 17950 руб.</a:t>
            </a:r>
            <a:br>
              <a:rPr lang="ru-RU" sz="1800" dirty="0"/>
            </a:br>
            <a:r>
              <a:rPr lang="ru-RU" sz="1800" dirty="0"/>
              <a:t>Перечисления юридических лиц на расчетный счет фонда 110 000 руб.</a:t>
            </a:r>
            <a:br>
              <a:rPr lang="ru-RU" sz="1800" dirty="0"/>
            </a:br>
            <a:r>
              <a:rPr lang="ru-RU" sz="1800" dirty="0"/>
              <a:t>Привлечение пожертвований в рамках благотворительной программы «Доступная сенсорная комната» без поступления на р/с фонда 493 036 </a:t>
            </a:r>
            <a:r>
              <a:rPr lang="ru-RU" sz="1800" dirty="0" smtClean="0"/>
              <a:t>руб.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38656674"/>
              </p:ext>
            </p:extLst>
          </p:nvPr>
        </p:nvGraphicFramePr>
        <p:xfrm>
          <a:off x="2041742" y="3056350"/>
          <a:ext cx="5273458" cy="325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3794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Благотворительные мероприятия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457200" y="1391225"/>
            <a:ext cx="8229600" cy="5256318"/>
          </a:xfrm>
          <a:prstGeom prst="rect">
            <a:avLst/>
          </a:prstGeom>
        </p:spPr>
        <p:txBody>
          <a:bodyPr/>
          <a:lstStyle/>
          <a:p>
            <a:pPr marL="329184" indent="-329184" algn="just" defTabSz="438911">
              <a:lnSpc>
                <a:spcPct val="90000"/>
              </a:lnSpc>
              <a:spcBef>
                <a:spcPts val="300"/>
              </a:spcBef>
              <a:buSzTx/>
              <a:buNone/>
              <a:defRPr sz="1536" b="1"/>
            </a:pPr>
            <a:r>
              <a:rPr dirty="0"/>
              <a:t>                                                                                      </a:t>
            </a:r>
          </a:p>
          <a:p>
            <a:pPr marL="329184" indent="-329184" algn="just" defTabSz="438911">
              <a:lnSpc>
                <a:spcPct val="90000"/>
              </a:lnSpc>
              <a:spcBef>
                <a:spcPts val="300"/>
              </a:spcBef>
              <a:buSzTx/>
              <a:buNone/>
              <a:defRPr sz="1536" b="1"/>
            </a:pPr>
            <a:r>
              <a:rPr dirty="0"/>
              <a:t>                                      </a:t>
            </a:r>
          </a:p>
          <a:p>
            <a:pPr marL="329184" indent="-329184" algn="just" defTabSz="438911">
              <a:lnSpc>
                <a:spcPct val="90000"/>
              </a:lnSpc>
              <a:buSzTx/>
              <a:buNone/>
              <a:defRPr sz="1536" b="1"/>
            </a:pPr>
            <a:endParaRPr dirty="0"/>
          </a:p>
          <a:p>
            <a:pPr marL="329184" indent="-329184" algn="just" defTabSz="438911">
              <a:lnSpc>
                <a:spcPct val="90000"/>
              </a:lnSpc>
              <a:buSzTx/>
              <a:buNone/>
              <a:defRPr sz="1536" b="1"/>
            </a:pPr>
            <a:endParaRPr dirty="0"/>
          </a:p>
          <a:p>
            <a:pPr marL="329184" indent="-329184" algn="just" defTabSz="438911">
              <a:lnSpc>
                <a:spcPct val="90000"/>
              </a:lnSpc>
              <a:buSzTx/>
              <a:buNone/>
              <a:defRPr sz="1536" b="1"/>
            </a:pPr>
            <a:endParaRPr dirty="0"/>
          </a:p>
          <a:p>
            <a:pPr marL="329184" indent="-329184" algn="just" defTabSz="438911">
              <a:lnSpc>
                <a:spcPct val="90000"/>
              </a:lnSpc>
              <a:spcBef>
                <a:spcPts val="300"/>
              </a:spcBef>
              <a:buSzTx/>
              <a:buNone/>
              <a:defRPr sz="1536" b="1"/>
            </a:pPr>
            <a:r>
              <a:rPr dirty="0"/>
              <a:t>       </a:t>
            </a:r>
          </a:p>
          <a:p>
            <a:pPr marL="329184" indent="-329184" algn="just" defTabSz="438911">
              <a:lnSpc>
                <a:spcPct val="90000"/>
              </a:lnSpc>
              <a:buSzTx/>
              <a:buNone/>
              <a:defRPr sz="1536" b="1"/>
            </a:pPr>
            <a:endParaRPr dirty="0"/>
          </a:p>
          <a:p>
            <a:pPr marL="329184" indent="-329184" algn="just" defTabSz="438911">
              <a:lnSpc>
                <a:spcPct val="90000"/>
              </a:lnSpc>
              <a:buSzTx/>
              <a:buNone/>
              <a:defRPr sz="1536" b="1"/>
            </a:pPr>
            <a:endParaRPr dirty="0"/>
          </a:p>
          <a:p>
            <a:pPr marL="329184" indent="-329184" algn="just" defTabSz="438911">
              <a:lnSpc>
                <a:spcPct val="90000"/>
              </a:lnSpc>
              <a:spcBef>
                <a:spcPts val="300"/>
              </a:spcBef>
              <a:buSzTx/>
              <a:buNone/>
              <a:defRPr sz="1536" b="1"/>
            </a:pPr>
            <a:r>
              <a:rPr dirty="0"/>
              <a:t>        21 </a:t>
            </a:r>
            <a:r>
              <a:rPr dirty="0" err="1"/>
              <a:t>декабря</a:t>
            </a:r>
            <a:r>
              <a:rPr dirty="0"/>
              <a:t> </a:t>
            </a:r>
            <a:r>
              <a:rPr dirty="0" err="1"/>
              <a:t>состоялась</a:t>
            </a:r>
            <a:r>
              <a:rPr dirty="0"/>
              <a:t> </a:t>
            </a:r>
            <a:r>
              <a:rPr dirty="0" err="1"/>
              <a:t>Благотворительная</a:t>
            </a:r>
            <a:r>
              <a:rPr dirty="0"/>
              <a:t> </a:t>
            </a:r>
            <a:r>
              <a:rPr dirty="0" err="1"/>
              <a:t>ёлка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особенных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!!! </a:t>
            </a:r>
            <a:r>
              <a:rPr dirty="0" err="1"/>
              <a:t>Впервые</a:t>
            </a:r>
            <a:r>
              <a:rPr dirty="0"/>
              <a:t> </a:t>
            </a:r>
            <a:r>
              <a:rPr dirty="0" err="1"/>
              <a:t>мероприятие</a:t>
            </a:r>
            <a:r>
              <a:rPr dirty="0"/>
              <a:t> </a:t>
            </a:r>
            <a:r>
              <a:rPr dirty="0" err="1"/>
              <a:t>носило</a:t>
            </a:r>
            <a:r>
              <a:rPr dirty="0"/>
              <a:t> </a:t>
            </a:r>
            <a:r>
              <a:rPr dirty="0" err="1"/>
              <a:t>масштабный</a:t>
            </a:r>
            <a:r>
              <a:rPr dirty="0"/>
              <a:t> </a:t>
            </a:r>
            <a:r>
              <a:rPr dirty="0" err="1"/>
              <a:t>характер</a:t>
            </a:r>
            <a:r>
              <a:rPr dirty="0"/>
              <a:t>!!! В </a:t>
            </a:r>
            <a:r>
              <a:rPr dirty="0" err="1"/>
              <a:t>Государственный</a:t>
            </a:r>
            <a:r>
              <a:rPr dirty="0"/>
              <a:t> </a:t>
            </a:r>
            <a:r>
              <a:rPr dirty="0" err="1"/>
              <a:t>национальный</a:t>
            </a:r>
            <a:r>
              <a:rPr dirty="0"/>
              <a:t> </a:t>
            </a:r>
            <a:r>
              <a:rPr dirty="0" err="1"/>
              <a:t>театр</a:t>
            </a:r>
            <a:r>
              <a:rPr dirty="0"/>
              <a:t> </a:t>
            </a:r>
            <a:r>
              <a:rPr dirty="0" err="1"/>
              <a:t>Удмуртской</a:t>
            </a:r>
            <a:r>
              <a:rPr dirty="0"/>
              <a:t> </a:t>
            </a:r>
            <a:r>
              <a:rPr dirty="0" err="1"/>
              <a:t>Республики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новогоднее</a:t>
            </a:r>
            <a:r>
              <a:rPr dirty="0"/>
              <a:t> </a:t>
            </a:r>
            <a:r>
              <a:rPr dirty="0" err="1"/>
              <a:t>представление</a:t>
            </a:r>
            <a:r>
              <a:rPr dirty="0"/>
              <a:t> </a:t>
            </a:r>
            <a:r>
              <a:rPr dirty="0" err="1"/>
              <a:t>было</a:t>
            </a:r>
            <a:r>
              <a:rPr dirty="0"/>
              <a:t> </a:t>
            </a:r>
            <a:r>
              <a:rPr dirty="0" err="1"/>
              <a:t>приглашено</a:t>
            </a:r>
            <a:r>
              <a:rPr dirty="0"/>
              <a:t> 250 </a:t>
            </a:r>
            <a:r>
              <a:rPr dirty="0" err="1"/>
              <a:t>детей</a:t>
            </a:r>
            <a:r>
              <a:rPr dirty="0"/>
              <a:t> — </a:t>
            </a:r>
            <a:r>
              <a:rPr dirty="0" err="1"/>
              <a:t>инвалидов</a:t>
            </a:r>
            <a:r>
              <a:rPr dirty="0"/>
              <a:t> г. </a:t>
            </a:r>
            <a:r>
              <a:rPr dirty="0" err="1"/>
              <a:t>Ижевска</a:t>
            </a:r>
            <a:r>
              <a:rPr dirty="0"/>
              <a:t> в </a:t>
            </a:r>
            <a:r>
              <a:rPr dirty="0" err="1"/>
              <a:t>сопровождении</a:t>
            </a:r>
            <a:r>
              <a:rPr dirty="0"/>
              <a:t> </a:t>
            </a:r>
            <a:r>
              <a:rPr dirty="0" err="1"/>
              <a:t>родителя</a:t>
            </a:r>
            <a:r>
              <a:rPr dirty="0"/>
              <a:t>. </a:t>
            </a:r>
            <a:r>
              <a:rPr dirty="0" err="1"/>
              <a:t>Благотворительный</a:t>
            </a:r>
            <a:r>
              <a:rPr dirty="0"/>
              <a:t> </a:t>
            </a:r>
            <a:r>
              <a:rPr dirty="0" err="1"/>
              <a:t>фонд</a:t>
            </a:r>
            <a:r>
              <a:rPr dirty="0"/>
              <a:t> «ДОБРО» </a:t>
            </a:r>
            <a:r>
              <a:rPr dirty="0" err="1"/>
              <a:t>совестно</a:t>
            </a:r>
            <a:r>
              <a:rPr dirty="0"/>
              <a:t> с </a:t>
            </a:r>
            <a:r>
              <a:rPr dirty="0" err="1"/>
              <a:t>редакцией</a:t>
            </a:r>
            <a:r>
              <a:rPr dirty="0"/>
              <a:t> </a:t>
            </a:r>
            <a:r>
              <a:rPr dirty="0" err="1"/>
              <a:t>газеты</a:t>
            </a:r>
            <a:r>
              <a:rPr dirty="0"/>
              <a:t> «</a:t>
            </a:r>
            <a:r>
              <a:rPr dirty="0" err="1"/>
              <a:t>Ижавиа</a:t>
            </a:r>
            <a:r>
              <a:rPr dirty="0"/>
              <a:t>» и </a:t>
            </a:r>
            <a:r>
              <a:rPr dirty="0" err="1"/>
              <a:t>Государственным</a:t>
            </a:r>
            <a:r>
              <a:rPr dirty="0"/>
              <a:t> </a:t>
            </a:r>
            <a:r>
              <a:rPr dirty="0" err="1"/>
              <a:t>национальным</a:t>
            </a:r>
            <a:r>
              <a:rPr dirty="0"/>
              <a:t> </a:t>
            </a:r>
            <a:r>
              <a:rPr dirty="0" err="1"/>
              <a:t>театром</a:t>
            </a:r>
            <a:r>
              <a:rPr dirty="0"/>
              <a:t> </a:t>
            </a:r>
            <a:r>
              <a:rPr dirty="0" err="1"/>
              <a:t>Удмуртской</a:t>
            </a:r>
            <a:r>
              <a:rPr dirty="0"/>
              <a:t> </a:t>
            </a:r>
            <a:r>
              <a:rPr dirty="0" err="1"/>
              <a:t>Республики</a:t>
            </a:r>
            <a:r>
              <a:rPr dirty="0"/>
              <a:t> </a:t>
            </a:r>
            <a:r>
              <a:rPr dirty="0" err="1"/>
              <a:t>постарались</a:t>
            </a:r>
            <a:r>
              <a:rPr dirty="0"/>
              <a:t> </a:t>
            </a:r>
            <a:r>
              <a:rPr dirty="0" err="1"/>
              <a:t>подарить</a:t>
            </a:r>
            <a:r>
              <a:rPr dirty="0"/>
              <a:t> </a:t>
            </a:r>
            <a:r>
              <a:rPr dirty="0" err="1"/>
              <a:t>детям</a:t>
            </a:r>
            <a:r>
              <a:rPr dirty="0"/>
              <a:t> с </a:t>
            </a:r>
            <a:r>
              <a:rPr dirty="0" err="1"/>
              <a:t>особенностями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новогоднее</a:t>
            </a:r>
            <a:r>
              <a:rPr dirty="0"/>
              <a:t> </a:t>
            </a:r>
            <a:r>
              <a:rPr dirty="0" err="1"/>
              <a:t>праздничное</a:t>
            </a:r>
            <a:r>
              <a:rPr dirty="0"/>
              <a:t> </a:t>
            </a:r>
            <a:r>
              <a:rPr dirty="0" err="1"/>
              <a:t>настроение</a:t>
            </a:r>
            <a:r>
              <a:rPr dirty="0"/>
              <a:t>!!! </a:t>
            </a:r>
            <a:r>
              <a:rPr dirty="0" err="1"/>
              <a:t>Особенных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 у </a:t>
            </a:r>
            <a:r>
              <a:rPr dirty="0" err="1"/>
              <a:t>Новогодней</a:t>
            </a:r>
            <a:r>
              <a:rPr dirty="0"/>
              <a:t> </a:t>
            </a:r>
            <a:r>
              <a:rPr dirty="0" err="1"/>
              <a:t>Ёлки</a:t>
            </a:r>
            <a:r>
              <a:rPr dirty="0"/>
              <a:t> </a:t>
            </a:r>
            <a:r>
              <a:rPr dirty="0" err="1"/>
              <a:t>поздравил</a:t>
            </a:r>
            <a:r>
              <a:rPr dirty="0"/>
              <a:t> </a:t>
            </a:r>
            <a:r>
              <a:rPr dirty="0" err="1"/>
              <a:t>Дед</a:t>
            </a:r>
            <a:r>
              <a:rPr dirty="0"/>
              <a:t> </a:t>
            </a:r>
            <a:r>
              <a:rPr dirty="0" err="1"/>
              <a:t>Мороз</a:t>
            </a:r>
            <a:r>
              <a:rPr dirty="0"/>
              <a:t> и </a:t>
            </a:r>
            <a:r>
              <a:rPr dirty="0" err="1"/>
              <a:t>сказочные</a:t>
            </a:r>
            <a:r>
              <a:rPr dirty="0"/>
              <a:t> </a:t>
            </a:r>
            <a:r>
              <a:rPr dirty="0" err="1"/>
              <a:t>герои</a:t>
            </a:r>
            <a:r>
              <a:rPr dirty="0"/>
              <a:t>, а </a:t>
            </a:r>
            <a:r>
              <a:rPr dirty="0" err="1"/>
              <a:t>потом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 </a:t>
            </a:r>
            <a:r>
              <a:rPr dirty="0" err="1"/>
              <a:t>ожидала</a:t>
            </a:r>
            <a:r>
              <a:rPr dirty="0"/>
              <a:t> </a:t>
            </a:r>
            <a:r>
              <a:rPr dirty="0" err="1"/>
              <a:t>новогодняя</a:t>
            </a:r>
            <a:r>
              <a:rPr dirty="0"/>
              <a:t> </a:t>
            </a:r>
            <a:r>
              <a:rPr dirty="0" err="1"/>
              <a:t>сказка</a:t>
            </a:r>
            <a:r>
              <a:rPr dirty="0"/>
              <a:t> «</a:t>
            </a:r>
            <a:r>
              <a:rPr dirty="0" err="1"/>
              <a:t>Волшебник</a:t>
            </a:r>
            <a:r>
              <a:rPr dirty="0"/>
              <a:t> </a:t>
            </a:r>
            <a:r>
              <a:rPr dirty="0" err="1"/>
              <a:t>изумрудного</a:t>
            </a:r>
            <a:r>
              <a:rPr dirty="0"/>
              <a:t> </a:t>
            </a:r>
            <a:r>
              <a:rPr dirty="0" err="1"/>
              <a:t>города</a:t>
            </a:r>
            <a:r>
              <a:rPr dirty="0"/>
              <a:t>». </a:t>
            </a:r>
            <a:r>
              <a:rPr dirty="0" err="1"/>
              <a:t>Каждый</a:t>
            </a:r>
            <a:r>
              <a:rPr dirty="0"/>
              <a:t> </a:t>
            </a:r>
            <a:r>
              <a:rPr dirty="0" err="1"/>
              <a:t>ребёнок</a:t>
            </a:r>
            <a:r>
              <a:rPr dirty="0"/>
              <a:t> </a:t>
            </a:r>
            <a:r>
              <a:rPr dirty="0" err="1"/>
              <a:t>получил</a:t>
            </a:r>
            <a:r>
              <a:rPr dirty="0"/>
              <a:t> </a:t>
            </a:r>
            <a:r>
              <a:rPr dirty="0" err="1"/>
              <a:t>сладкие</a:t>
            </a:r>
            <a:r>
              <a:rPr dirty="0"/>
              <a:t> </a:t>
            </a:r>
            <a:r>
              <a:rPr dirty="0" err="1"/>
              <a:t>подарки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Сарапульской</a:t>
            </a:r>
            <a:r>
              <a:rPr dirty="0"/>
              <a:t> </a:t>
            </a:r>
            <a:r>
              <a:rPr dirty="0" err="1"/>
              <a:t>кондитерской</a:t>
            </a:r>
            <a:r>
              <a:rPr dirty="0"/>
              <a:t> </a:t>
            </a:r>
            <a:r>
              <a:rPr dirty="0" err="1"/>
              <a:t>фабрики</a:t>
            </a:r>
            <a:r>
              <a:rPr dirty="0"/>
              <a:t>!!! </a:t>
            </a:r>
            <a:r>
              <a:rPr dirty="0" err="1"/>
              <a:t>Дети</a:t>
            </a:r>
            <a:r>
              <a:rPr dirty="0"/>
              <a:t> </a:t>
            </a:r>
            <a:r>
              <a:rPr dirty="0" err="1"/>
              <a:t>получили</a:t>
            </a:r>
            <a:r>
              <a:rPr dirty="0"/>
              <a:t> </a:t>
            </a:r>
            <a:r>
              <a:rPr dirty="0" err="1"/>
              <a:t>море</a:t>
            </a:r>
            <a:r>
              <a:rPr dirty="0"/>
              <a:t> </a:t>
            </a:r>
            <a:r>
              <a:rPr dirty="0" err="1"/>
              <a:t>эмоций</a:t>
            </a:r>
            <a:r>
              <a:rPr dirty="0"/>
              <a:t> и </a:t>
            </a:r>
            <a:r>
              <a:rPr dirty="0" err="1"/>
              <a:t>впечатлений</a:t>
            </a:r>
            <a:r>
              <a:rPr dirty="0"/>
              <a:t>!!! </a:t>
            </a:r>
            <a:r>
              <a:rPr dirty="0" err="1"/>
              <a:t>Родители</a:t>
            </a:r>
            <a:r>
              <a:rPr dirty="0"/>
              <a:t> </a:t>
            </a:r>
            <a:r>
              <a:rPr dirty="0" err="1"/>
              <a:t>особенных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 </a:t>
            </a:r>
            <a:r>
              <a:rPr dirty="0" err="1"/>
              <a:t>отметили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таких</a:t>
            </a:r>
            <a:r>
              <a:rPr dirty="0"/>
              <a:t> </a:t>
            </a:r>
            <a:r>
              <a:rPr dirty="0" err="1"/>
              <a:t>праздников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хватает</a:t>
            </a:r>
            <a:r>
              <a:rPr dirty="0"/>
              <a:t> в </a:t>
            </a:r>
            <a:r>
              <a:rPr dirty="0" err="1"/>
              <a:t>жизни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.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очень</a:t>
            </a:r>
            <a:r>
              <a:rPr dirty="0"/>
              <a:t> </a:t>
            </a:r>
            <a:r>
              <a:rPr dirty="0" err="1"/>
              <a:t>надеемся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организация</a:t>
            </a:r>
            <a:r>
              <a:rPr dirty="0"/>
              <a:t> </a:t>
            </a:r>
            <a:r>
              <a:rPr dirty="0" err="1"/>
              <a:t>благотворительных</a:t>
            </a:r>
            <a:r>
              <a:rPr dirty="0"/>
              <a:t> </a:t>
            </a:r>
            <a:r>
              <a:rPr dirty="0" err="1"/>
              <a:t>мероприятий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особенных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 </a:t>
            </a:r>
            <a:r>
              <a:rPr dirty="0" err="1"/>
              <a:t>станет</a:t>
            </a:r>
            <a:r>
              <a:rPr dirty="0"/>
              <a:t> </a:t>
            </a:r>
            <a:r>
              <a:rPr dirty="0" err="1"/>
              <a:t>хорошей</a:t>
            </a:r>
            <a:r>
              <a:rPr dirty="0"/>
              <a:t> </a:t>
            </a:r>
            <a:r>
              <a:rPr dirty="0" err="1"/>
              <a:t>традицией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города</a:t>
            </a:r>
            <a:r>
              <a:rPr dirty="0"/>
              <a:t> </a:t>
            </a:r>
            <a:r>
              <a:rPr dirty="0" err="1"/>
              <a:t>Ижевска</a:t>
            </a:r>
            <a:r>
              <a:rPr dirty="0"/>
              <a:t>!!!</a:t>
            </a:r>
          </a:p>
        </p:txBody>
      </p:sp>
      <p:pic>
        <p:nvPicPr>
          <p:cNvPr id="164" name="image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9825" y="635332"/>
            <a:ext cx="3918403" cy="2612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2.jpeg" descr="лого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3425" y="0"/>
            <a:ext cx="1904571" cy="942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 err="1"/>
              <a:t>Благотворительные</a:t>
            </a:r>
            <a:r>
              <a:rPr dirty="0"/>
              <a:t> </a:t>
            </a:r>
            <a:r>
              <a:rPr dirty="0" err="1"/>
              <a:t>акции</a:t>
            </a:r>
            <a:r>
              <a:rPr dirty="0"/>
              <a:t> </a:t>
            </a:r>
            <a:r>
              <a:rPr dirty="0" err="1"/>
              <a:t>Фонда</a:t>
            </a:r>
            <a:endParaRPr dirty="0"/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457200" y="1452250"/>
            <a:ext cx="8229600" cy="509444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000"/>
            </a:pPr>
            <a:endParaRPr dirty="0"/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000"/>
            </a:pPr>
            <a:endParaRPr dirty="0"/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000"/>
            </a:pPr>
            <a:endParaRPr dirty="0"/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000"/>
            </a:pPr>
            <a:endParaRPr dirty="0"/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000"/>
            </a:pPr>
            <a:endParaRPr dirty="0"/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000"/>
            </a:pPr>
            <a:endParaRPr dirty="0"/>
          </a:p>
          <a:p>
            <a:pPr algn="just">
              <a:lnSpc>
                <a:spcPct val="90000"/>
              </a:lnSpc>
              <a:spcBef>
                <a:spcPts val="600"/>
              </a:spcBef>
              <a:buSzTx/>
              <a:buNone/>
              <a:defRPr sz="2000"/>
            </a:pPr>
            <a:endParaRPr dirty="0"/>
          </a:p>
          <a:p>
            <a:pPr algn="just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dirty="0"/>
              <a:t>      </a:t>
            </a:r>
            <a:endParaRPr lang="ru-RU" dirty="0" smtClean="0"/>
          </a:p>
          <a:p>
            <a:pPr algn="just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lang="ru-RU" sz="1600" dirty="0"/>
              <a:t> </a:t>
            </a:r>
            <a:r>
              <a:rPr lang="ru-RU" sz="1600" dirty="0" smtClean="0"/>
              <a:t>      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lang="ru-RU" sz="1600" dirty="0" smtClean="0"/>
              <a:t>       </a:t>
            </a:r>
            <a:r>
              <a:rPr sz="1600" dirty="0" smtClean="0"/>
              <a:t>В </a:t>
            </a:r>
            <a:r>
              <a:rPr sz="1600" dirty="0" err="1"/>
              <a:t>преддверии</a:t>
            </a:r>
            <a:r>
              <a:rPr sz="1600" dirty="0"/>
              <a:t> </a:t>
            </a:r>
            <a:r>
              <a:rPr sz="1600" dirty="0" err="1"/>
              <a:t>Нового</a:t>
            </a:r>
            <a:r>
              <a:rPr sz="1600" dirty="0"/>
              <a:t> </a:t>
            </a:r>
            <a:r>
              <a:rPr sz="1600" dirty="0" err="1"/>
              <a:t>года</a:t>
            </a:r>
            <a:r>
              <a:rPr sz="1600" dirty="0"/>
              <a:t> 2017г. </a:t>
            </a:r>
            <a:r>
              <a:rPr sz="1600" dirty="0" err="1"/>
              <a:t>Фондом</a:t>
            </a:r>
            <a:r>
              <a:rPr sz="1600" dirty="0"/>
              <a:t> </a:t>
            </a:r>
            <a:r>
              <a:rPr sz="1600" dirty="0" err="1"/>
              <a:t>оказана</a:t>
            </a:r>
            <a:r>
              <a:rPr sz="1600" dirty="0"/>
              <a:t> </a:t>
            </a:r>
            <a:r>
              <a:rPr sz="1600" dirty="0" err="1"/>
              <a:t>помощь</a:t>
            </a:r>
            <a:r>
              <a:rPr sz="1600" dirty="0"/>
              <a:t> </a:t>
            </a:r>
            <a:r>
              <a:rPr sz="1600" dirty="0" err="1"/>
              <a:t>Администрации</a:t>
            </a:r>
            <a:r>
              <a:rPr sz="1600" dirty="0"/>
              <a:t> </a:t>
            </a:r>
            <a:r>
              <a:rPr sz="1600" dirty="0" err="1"/>
              <a:t>Октябрьского</a:t>
            </a:r>
            <a:r>
              <a:rPr sz="1600" dirty="0"/>
              <a:t> </a:t>
            </a:r>
            <a:r>
              <a:rPr sz="1600" dirty="0" err="1"/>
              <a:t>района</a:t>
            </a:r>
            <a:r>
              <a:rPr sz="1600" dirty="0"/>
              <a:t> г. </a:t>
            </a:r>
            <a:r>
              <a:rPr sz="1600" dirty="0" err="1"/>
              <a:t>Ижевска</a:t>
            </a:r>
            <a:r>
              <a:rPr sz="1600" dirty="0"/>
              <a:t> в </a:t>
            </a:r>
            <a:r>
              <a:rPr sz="1600" dirty="0" err="1"/>
              <a:t>организации</a:t>
            </a:r>
            <a:r>
              <a:rPr sz="1600" dirty="0"/>
              <a:t> и </a:t>
            </a:r>
            <a:r>
              <a:rPr sz="1600" dirty="0" err="1"/>
              <a:t>проведении</a:t>
            </a:r>
            <a:r>
              <a:rPr sz="1600" dirty="0"/>
              <a:t> </a:t>
            </a:r>
            <a:r>
              <a:rPr sz="1600" dirty="0" err="1"/>
              <a:t>новогодней</a:t>
            </a:r>
            <a:r>
              <a:rPr sz="1600" dirty="0"/>
              <a:t> </a:t>
            </a:r>
            <a:r>
              <a:rPr sz="1600" dirty="0" err="1"/>
              <a:t>акции</a:t>
            </a:r>
            <a:r>
              <a:rPr sz="1600" dirty="0"/>
              <a:t> – </a:t>
            </a:r>
            <a:r>
              <a:rPr sz="1600" dirty="0" err="1"/>
              <a:t>поздравление</a:t>
            </a:r>
            <a:r>
              <a:rPr sz="1600" dirty="0"/>
              <a:t> </a:t>
            </a:r>
            <a:r>
              <a:rPr sz="1600" dirty="0" err="1"/>
              <a:t>детей</a:t>
            </a:r>
            <a:r>
              <a:rPr sz="1600" dirty="0"/>
              <a:t> с </a:t>
            </a:r>
            <a:r>
              <a:rPr sz="1600" dirty="0" err="1"/>
              <a:t>ограниченными</a:t>
            </a:r>
            <a:r>
              <a:rPr sz="1600" dirty="0"/>
              <a:t> </a:t>
            </a:r>
            <a:r>
              <a:rPr sz="1600" dirty="0" err="1"/>
              <a:t>возможностями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 smtClean="0"/>
              <a:t>дому</a:t>
            </a:r>
            <a:r>
              <a:rPr sz="1600" dirty="0" smtClean="0"/>
              <a:t>.</a:t>
            </a:r>
            <a:endParaRPr lang="ru-RU" sz="1600" dirty="0"/>
          </a:p>
          <a:p>
            <a:pPr algn="just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endParaRPr lang="ru-RU" sz="1600" dirty="0"/>
          </a:p>
          <a:p>
            <a:pPr algn="just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lang="ru-RU" sz="1600" dirty="0"/>
              <a:t> </a:t>
            </a:r>
            <a:r>
              <a:rPr lang="ru-RU" sz="1600" dirty="0" smtClean="0"/>
              <a:t>       </a:t>
            </a:r>
            <a:r>
              <a:rPr sz="1600" dirty="0" err="1" smtClean="0"/>
              <a:t>Наши</a:t>
            </a:r>
            <a:r>
              <a:rPr sz="1600" dirty="0" smtClean="0"/>
              <a:t> </a:t>
            </a:r>
            <a:r>
              <a:rPr sz="1600" dirty="0" err="1"/>
              <a:t>спонсоры</a:t>
            </a:r>
            <a:r>
              <a:rPr sz="1600" dirty="0"/>
              <a:t> </a:t>
            </a:r>
            <a:r>
              <a:rPr sz="1600" dirty="0" err="1"/>
              <a:t>исполнили</a:t>
            </a:r>
            <a:r>
              <a:rPr sz="1600" dirty="0"/>
              <a:t> </a:t>
            </a:r>
            <a:r>
              <a:rPr sz="1600" dirty="0" err="1"/>
              <a:t>новогоднюю</a:t>
            </a:r>
            <a:r>
              <a:rPr sz="1600" dirty="0"/>
              <a:t> </a:t>
            </a:r>
            <a:r>
              <a:rPr sz="1600" dirty="0" err="1"/>
              <a:t>мечту</a:t>
            </a:r>
            <a:r>
              <a:rPr sz="1600" dirty="0"/>
              <a:t> </a:t>
            </a:r>
            <a:r>
              <a:rPr sz="1600" dirty="0" err="1"/>
              <a:t>деток</a:t>
            </a:r>
            <a:r>
              <a:rPr sz="1600" dirty="0"/>
              <a:t> с </a:t>
            </a:r>
            <a:r>
              <a:rPr sz="1600" dirty="0" err="1"/>
              <a:t>ограниченными</a:t>
            </a:r>
            <a:r>
              <a:rPr sz="1600" dirty="0"/>
              <a:t> </a:t>
            </a:r>
            <a:r>
              <a:rPr sz="1600" dirty="0" err="1"/>
              <a:t>возможностями</a:t>
            </a:r>
            <a:r>
              <a:rPr sz="1600" dirty="0"/>
              <a:t>, </a:t>
            </a:r>
            <a:r>
              <a:rPr sz="1600" dirty="0" err="1"/>
              <a:t>которые</a:t>
            </a:r>
            <a:r>
              <a:rPr sz="1600" dirty="0"/>
              <a:t> </a:t>
            </a:r>
            <a:r>
              <a:rPr sz="1600" dirty="0" err="1"/>
              <a:t>не</a:t>
            </a:r>
            <a:r>
              <a:rPr sz="1600" dirty="0"/>
              <a:t> </a:t>
            </a:r>
            <a:r>
              <a:rPr sz="1600" dirty="0" err="1"/>
              <a:t>могут</a:t>
            </a:r>
            <a:r>
              <a:rPr sz="1600" dirty="0"/>
              <a:t> </a:t>
            </a:r>
            <a:r>
              <a:rPr sz="1600" dirty="0" err="1"/>
              <a:t>посещать</a:t>
            </a:r>
            <a:r>
              <a:rPr sz="1600" dirty="0"/>
              <a:t> </a:t>
            </a:r>
            <a:r>
              <a:rPr sz="1600" dirty="0" err="1"/>
              <a:t>новогодние</a:t>
            </a:r>
            <a:r>
              <a:rPr sz="1600" dirty="0"/>
              <a:t> </a:t>
            </a:r>
            <a:r>
              <a:rPr sz="1600" dirty="0" err="1"/>
              <a:t>представления</a:t>
            </a:r>
            <a:r>
              <a:rPr sz="1600" dirty="0"/>
              <a:t>, </a:t>
            </a:r>
            <a:r>
              <a:rPr sz="1600" dirty="0" err="1"/>
              <a:t>но</a:t>
            </a:r>
            <a:r>
              <a:rPr sz="1600" dirty="0"/>
              <a:t> </a:t>
            </a:r>
            <a:r>
              <a:rPr sz="1600" dirty="0" err="1"/>
              <a:t>так</a:t>
            </a:r>
            <a:r>
              <a:rPr sz="1600" dirty="0"/>
              <a:t> </a:t>
            </a:r>
            <a:r>
              <a:rPr sz="1600" dirty="0" err="1"/>
              <a:t>же</a:t>
            </a:r>
            <a:r>
              <a:rPr sz="1600" dirty="0"/>
              <a:t> </a:t>
            </a:r>
            <a:r>
              <a:rPr sz="1600" dirty="0" err="1"/>
              <a:t>как</a:t>
            </a:r>
            <a:r>
              <a:rPr sz="1600" dirty="0"/>
              <a:t> и </a:t>
            </a:r>
            <a:r>
              <a:rPr sz="1600" dirty="0" err="1"/>
              <a:t>все</a:t>
            </a:r>
            <a:r>
              <a:rPr sz="1600" dirty="0"/>
              <a:t> </a:t>
            </a:r>
            <a:r>
              <a:rPr sz="1600" dirty="0" err="1"/>
              <a:t>дети</a:t>
            </a:r>
            <a:r>
              <a:rPr sz="1600" dirty="0"/>
              <a:t> </a:t>
            </a:r>
            <a:r>
              <a:rPr sz="1600" dirty="0" err="1"/>
              <a:t>мечтают</a:t>
            </a:r>
            <a:r>
              <a:rPr sz="1600" dirty="0"/>
              <a:t> о </a:t>
            </a:r>
            <a:r>
              <a:rPr sz="1600" dirty="0" err="1"/>
              <a:t>поздравлении</a:t>
            </a:r>
            <a:r>
              <a:rPr sz="1600" dirty="0"/>
              <a:t> </a:t>
            </a:r>
            <a:r>
              <a:rPr sz="1600" dirty="0" err="1"/>
              <a:t>от</a:t>
            </a:r>
            <a:r>
              <a:rPr sz="1600" dirty="0"/>
              <a:t> </a:t>
            </a:r>
            <a:r>
              <a:rPr sz="1600" dirty="0" err="1"/>
              <a:t>Деда</a:t>
            </a:r>
            <a:r>
              <a:rPr sz="1600" dirty="0"/>
              <a:t> </a:t>
            </a:r>
            <a:r>
              <a:rPr sz="1600" dirty="0" err="1"/>
              <a:t>Мороза</a:t>
            </a:r>
            <a:r>
              <a:rPr sz="1600" dirty="0"/>
              <a:t> и </a:t>
            </a:r>
            <a:r>
              <a:rPr sz="1600" dirty="0" err="1"/>
              <a:t>ждут</a:t>
            </a:r>
            <a:r>
              <a:rPr sz="1600" dirty="0"/>
              <a:t> </a:t>
            </a:r>
            <a:r>
              <a:rPr sz="1600" dirty="0" err="1"/>
              <a:t>новогоднего</a:t>
            </a:r>
            <a:r>
              <a:rPr sz="1600" dirty="0"/>
              <a:t> </a:t>
            </a:r>
            <a:r>
              <a:rPr sz="1600" dirty="0" err="1"/>
              <a:t>подарка</a:t>
            </a:r>
            <a:r>
              <a:rPr sz="1600" dirty="0"/>
              <a:t>!!!</a:t>
            </a:r>
          </a:p>
        </p:txBody>
      </p:sp>
      <p:pic>
        <p:nvPicPr>
          <p:cNvPr id="169" name="image2.jpeg" descr="лого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3425" y="0"/>
            <a:ext cx="1904571" cy="942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26" y="1452250"/>
            <a:ext cx="2004768" cy="27571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71713" y="243204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Реквизиты и контакты Фонда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101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r>
              <a:rPr dirty="0" err="1"/>
              <a:t>Некоммерческая</a:t>
            </a:r>
            <a:r>
              <a:rPr dirty="0"/>
              <a:t> </a:t>
            </a:r>
            <a:r>
              <a:rPr dirty="0" err="1"/>
              <a:t>Организация</a:t>
            </a:r>
            <a:r>
              <a:rPr dirty="0"/>
              <a:t> </a:t>
            </a:r>
            <a:endParaRPr sz="20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 b="1"/>
            </a:pPr>
            <a:r>
              <a:rPr dirty="0" err="1"/>
              <a:t>Благотворительный</a:t>
            </a:r>
            <a:r>
              <a:rPr dirty="0"/>
              <a:t> </a:t>
            </a:r>
            <a:r>
              <a:rPr dirty="0" err="1"/>
              <a:t>фонд</a:t>
            </a:r>
            <a:r>
              <a:rPr dirty="0"/>
              <a:t> </a:t>
            </a:r>
            <a:r>
              <a:rPr dirty="0" err="1"/>
              <a:t>помощи</a:t>
            </a:r>
            <a:r>
              <a:rPr dirty="0"/>
              <a:t> </a:t>
            </a:r>
            <a:r>
              <a:rPr dirty="0" err="1"/>
              <a:t>тяжелобольным</a:t>
            </a:r>
            <a:r>
              <a:rPr dirty="0"/>
              <a:t> </a:t>
            </a:r>
            <a:r>
              <a:rPr dirty="0" err="1"/>
              <a:t>детям</a:t>
            </a:r>
            <a:r>
              <a:rPr dirty="0"/>
              <a:t> «ДОБРО»</a:t>
            </a:r>
            <a:endParaRPr sz="20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600" dirty="0"/>
              <a:t>ОГРН 1161832061962</a:t>
            </a:r>
            <a:br>
              <a:rPr sz="1600" dirty="0"/>
            </a:br>
            <a:r>
              <a:rPr sz="1600" dirty="0"/>
              <a:t>ИНН 1831179341 КПП 183101001</a:t>
            </a:r>
            <a:br>
              <a:rPr sz="1600" dirty="0"/>
            </a:br>
            <a:r>
              <a:rPr sz="1600" dirty="0"/>
              <a:t>Р/с: 40703810568000000395</a:t>
            </a:r>
            <a:br>
              <a:rPr sz="1600" dirty="0"/>
            </a:br>
            <a:r>
              <a:rPr sz="1600" dirty="0" err="1"/>
              <a:t>Наименование</a:t>
            </a:r>
            <a:r>
              <a:rPr sz="1600" dirty="0"/>
              <a:t> </a:t>
            </a:r>
            <a:r>
              <a:rPr sz="1600" dirty="0" err="1"/>
              <a:t>банка</a:t>
            </a:r>
            <a:r>
              <a:rPr sz="1600" dirty="0"/>
              <a:t>: </a:t>
            </a:r>
            <a:r>
              <a:rPr sz="1600" dirty="0" err="1"/>
              <a:t>Удмуртское</a:t>
            </a:r>
            <a:r>
              <a:rPr sz="1600" dirty="0"/>
              <a:t> </a:t>
            </a:r>
            <a:r>
              <a:rPr sz="1600" dirty="0" err="1"/>
              <a:t>отделение</a:t>
            </a:r>
            <a:r>
              <a:rPr sz="1600" dirty="0"/>
              <a:t> № 8618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600" dirty="0"/>
              <a:t>ПАО «</a:t>
            </a:r>
            <a:r>
              <a:rPr sz="1600" dirty="0" err="1"/>
              <a:t>Сбербанк</a:t>
            </a:r>
            <a:r>
              <a:rPr sz="1600" dirty="0"/>
              <a:t> </a:t>
            </a:r>
            <a:r>
              <a:rPr sz="1600" dirty="0" err="1"/>
              <a:t>России</a:t>
            </a:r>
            <a:r>
              <a:rPr sz="1600" dirty="0"/>
              <a:t>»</a:t>
            </a:r>
            <a:br>
              <a:rPr sz="1600" dirty="0"/>
            </a:br>
            <a:r>
              <a:rPr sz="1600" dirty="0"/>
              <a:t>БИК 049401601</a:t>
            </a:r>
            <a:br>
              <a:rPr sz="1600" dirty="0"/>
            </a:br>
            <a:r>
              <a:rPr sz="1600" dirty="0"/>
              <a:t>К/с: 30101810400000000601</a:t>
            </a:r>
            <a:br>
              <a:rPr sz="1600" dirty="0"/>
            </a:br>
            <a:r>
              <a:rPr sz="1600" dirty="0" err="1"/>
              <a:t>Юридический</a:t>
            </a:r>
            <a:r>
              <a:rPr sz="1600" dirty="0"/>
              <a:t> </a:t>
            </a:r>
            <a:r>
              <a:rPr sz="1600" dirty="0" err="1"/>
              <a:t>адрес</a:t>
            </a:r>
            <a:r>
              <a:rPr sz="1600" dirty="0"/>
              <a:t>: 426011, </a:t>
            </a:r>
            <a:r>
              <a:rPr sz="1600" dirty="0" err="1"/>
              <a:t>Удмуртская</a:t>
            </a:r>
            <a:r>
              <a:rPr sz="1600" dirty="0"/>
              <a:t> </a:t>
            </a:r>
            <a:r>
              <a:rPr sz="1600" dirty="0" err="1"/>
              <a:t>Республика</a:t>
            </a:r>
            <a:r>
              <a:rPr sz="1600" dirty="0"/>
              <a:t>, г. </a:t>
            </a:r>
            <a:r>
              <a:rPr sz="1600" dirty="0" err="1"/>
              <a:t>Ижевск</a:t>
            </a:r>
            <a:r>
              <a:rPr sz="1600" dirty="0"/>
              <a:t>,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600" dirty="0" err="1"/>
              <a:t>ул</a:t>
            </a:r>
            <a:r>
              <a:rPr sz="1600" dirty="0"/>
              <a:t>. </a:t>
            </a:r>
            <a:r>
              <a:rPr sz="1600" dirty="0" err="1"/>
              <a:t>Пушкинская</a:t>
            </a:r>
            <a:r>
              <a:rPr sz="1600" dirty="0"/>
              <a:t>, д. 279А-61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600" dirty="0" err="1"/>
              <a:t>телефон</a:t>
            </a:r>
            <a:r>
              <a:rPr sz="1600" dirty="0"/>
              <a:t>: 89199135552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endParaRPr lang="ru-RU" sz="16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600" dirty="0" err="1" smtClean="0"/>
              <a:t>Директор</a:t>
            </a:r>
            <a:r>
              <a:rPr sz="1600" dirty="0" smtClean="0"/>
              <a:t> </a:t>
            </a:r>
            <a:r>
              <a:rPr sz="1600" dirty="0" err="1"/>
              <a:t>Бронникова</a:t>
            </a:r>
            <a:r>
              <a:rPr sz="1600" dirty="0"/>
              <a:t> </a:t>
            </a:r>
            <a:r>
              <a:rPr sz="1600" dirty="0" err="1"/>
              <a:t>Алла</a:t>
            </a:r>
            <a:r>
              <a:rPr sz="1600" dirty="0"/>
              <a:t> </a:t>
            </a:r>
            <a:r>
              <a:rPr sz="1600" dirty="0" err="1"/>
              <a:t>Юрьевна</a:t>
            </a:r>
            <a:r>
              <a:rPr sz="1600" dirty="0"/>
              <a:t> 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000"/>
            </a:pPr>
            <a:endParaRPr sz="16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600" dirty="0" err="1"/>
              <a:t>Подробную</a:t>
            </a:r>
            <a:r>
              <a:rPr sz="1600" dirty="0"/>
              <a:t> </a:t>
            </a:r>
            <a:r>
              <a:rPr sz="1600" dirty="0" err="1"/>
              <a:t>информацию</a:t>
            </a:r>
            <a:r>
              <a:rPr sz="1600" dirty="0"/>
              <a:t> о  </a:t>
            </a:r>
            <a:r>
              <a:rPr sz="1600" dirty="0" err="1"/>
              <a:t>благотворительных</a:t>
            </a:r>
            <a:r>
              <a:rPr sz="1600" dirty="0"/>
              <a:t> </a:t>
            </a:r>
            <a:r>
              <a:rPr sz="1600" dirty="0" err="1"/>
              <a:t>программах</a:t>
            </a:r>
            <a:endParaRPr sz="1600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1600" dirty="0" err="1"/>
              <a:t>можно</a:t>
            </a:r>
            <a:r>
              <a:rPr sz="1600" dirty="0"/>
              <a:t> </a:t>
            </a:r>
            <a:r>
              <a:rPr sz="1600" dirty="0" err="1"/>
              <a:t>получить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сайте</a:t>
            </a:r>
            <a:r>
              <a:rPr sz="1600" dirty="0"/>
              <a:t> </a:t>
            </a:r>
            <a:r>
              <a:rPr sz="1600" b="1" dirty="0" smtClean="0">
                <a:hlinkClick r:id="rId2"/>
              </a:rPr>
              <a:t>www.dobrodobro.ru</a:t>
            </a:r>
            <a:endParaRPr lang="ru-RU" sz="1600" b="1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endParaRPr lang="ru-RU" sz="1600" b="1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lang="ru-RU" sz="1600" dirty="0" smtClean="0"/>
              <a:t>Нарушений требований ФЗ № 135-ФЗ в результате проверок, проведенных налоговым органами, не выявлено.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endParaRPr lang="ru-RU" b="1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endParaRPr b="1" dirty="0"/>
          </a:p>
        </p:txBody>
      </p:sp>
      <p:pic>
        <p:nvPicPr>
          <p:cNvPr id="173" name="image2.jpeg" descr="лого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9254" y="243204"/>
            <a:ext cx="2105026" cy="1080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75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 ФОНДЕ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57199" y="827313"/>
            <a:ext cx="8530798" cy="5834745"/>
          </a:xfrm>
          <a:prstGeom prst="rect">
            <a:avLst/>
          </a:prstGeom>
        </p:spPr>
        <p:txBody>
          <a:bodyPr/>
          <a:lstStyle/>
          <a:p>
            <a:pPr marL="0" indent="0" algn="just" defTabSz="425195">
              <a:spcBef>
                <a:spcPts val="400"/>
              </a:spcBef>
              <a:buSzTx/>
              <a:buNone/>
              <a:defRPr sz="1674" i="1"/>
            </a:pPr>
            <a:r>
              <a:rPr dirty="0" err="1"/>
              <a:t>Благотворительный</a:t>
            </a:r>
            <a:r>
              <a:rPr dirty="0"/>
              <a:t> </a:t>
            </a:r>
            <a:r>
              <a:rPr dirty="0" err="1"/>
              <a:t>фонд</a:t>
            </a:r>
            <a:r>
              <a:rPr dirty="0"/>
              <a:t> «ДОБРО» </a:t>
            </a:r>
            <a:r>
              <a:rPr dirty="0" err="1"/>
              <a:t>создан</a:t>
            </a:r>
            <a:r>
              <a:rPr dirty="0"/>
              <a:t> в 2016 г. с </a:t>
            </a:r>
            <a:r>
              <a:rPr dirty="0" err="1"/>
              <a:t>целью</a:t>
            </a:r>
            <a:r>
              <a:rPr dirty="0"/>
              <a:t> </a:t>
            </a:r>
            <a:r>
              <a:rPr dirty="0" err="1"/>
              <a:t>оказания</a:t>
            </a:r>
            <a:r>
              <a:rPr dirty="0"/>
              <a:t> </a:t>
            </a:r>
            <a:r>
              <a:rPr dirty="0" err="1"/>
              <a:t>помощи</a:t>
            </a:r>
            <a:r>
              <a:rPr dirty="0"/>
              <a:t> и </a:t>
            </a:r>
            <a:r>
              <a:rPr dirty="0" err="1"/>
              <a:t>социальной</a:t>
            </a:r>
            <a:r>
              <a:rPr dirty="0"/>
              <a:t> </a:t>
            </a:r>
            <a:r>
              <a:rPr dirty="0" err="1"/>
              <a:t>поддержки</a:t>
            </a:r>
            <a:r>
              <a:rPr dirty="0"/>
              <a:t> </a:t>
            </a:r>
            <a:r>
              <a:rPr dirty="0" err="1"/>
              <a:t>детям-инвалидам</a:t>
            </a:r>
            <a:r>
              <a:rPr dirty="0"/>
              <a:t> и </a:t>
            </a:r>
            <a:r>
              <a:rPr dirty="0" err="1"/>
              <a:t>тяжелобольным</a:t>
            </a:r>
            <a:r>
              <a:rPr dirty="0"/>
              <a:t> </a:t>
            </a:r>
            <a:r>
              <a:rPr dirty="0" err="1"/>
              <a:t>детям</a:t>
            </a:r>
            <a:r>
              <a:rPr dirty="0"/>
              <a:t> г. </a:t>
            </a:r>
            <a:r>
              <a:rPr dirty="0" err="1"/>
              <a:t>Ижевска</a:t>
            </a:r>
            <a:r>
              <a:rPr dirty="0"/>
              <a:t>.</a:t>
            </a:r>
          </a:p>
          <a:p>
            <a:pPr marL="0" indent="0" algn="just" defTabSz="425195">
              <a:spcBef>
                <a:spcPts val="400"/>
              </a:spcBef>
              <a:buSzTx/>
              <a:buNone/>
              <a:defRPr sz="1674" i="1"/>
            </a:pPr>
            <a:r>
              <a:rPr dirty="0"/>
              <a:t>В </a:t>
            </a:r>
            <a:r>
              <a:rPr dirty="0" err="1"/>
              <a:t>настоящее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 </a:t>
            </a:r>
            <a:r>
              <a:rPr dirty="0" err="1"/>
              <a:t>Благотворительный</a:t>
            </a:r>
            <a:r>
              <a:rPr dirty="0"/>
              <a:t> </a:t>
            </a:r>
            <a:r>
              <a:rPr dirty="0" err="1"/>
              <a:t>Фонд</a:t>
            </a:r>
            <a:r>
              <a:rPr dirty="0"/>
              <a:t> «ДОБРО»  - </a:t>
            </a:r>
            <a:r>
              <a:rPr i="0" dirty="0" err="1"/>
              <a:t>это</a:t>
            </a:r>
            <a:r>
              <a:rPr i="0" dirty="0"/>
              <a:t> </a:t>
            </a:r>
            <a:r>
              <a:rPr i="0" dirty="0" err="1"/>
              <a:t>небольшая</a:t>
            </a:r>
            <a:r>
              <a:rPr i="0" dirty="0"/>
              <a:t>, </a:t>
            </a:r>
            <a:r>
              <a:rPr i="0" dirty="0" err="1"/>
              <a:t>только</a:t>
            </a:r>
            <a:r>
              <a:rPr i="0" dirty="0"/>
              <a:t> </a:t>
            </a:r>
            <a:r>
              <a:rPr i="0" dirty="0" err="1"/>
              <a:t>начинающая</a:t>
            </a:r>
            <a:r>
              <a:rPr i="0" dirty="0"/>
              <a:t> </a:t>
            </a:r>
            <a:r>
              <a:rPr i="0" dirty="0" err="1"/>
              <a:t>свою</a:t>
            </a:r>
            <a:r>
              <a:rPr i="0" dirty="0"/>
              <a:t> </a:t>
            </a:r>
            <a:r>
              <a:rPr i="0" dirty="0" err="1"/>
              <a:t>деятельность</a:t>
            </a:r>
            <a:r>
              <a:rPr i="0" dirty="0"/>
              <a:t> </a:t>
            </a:r>
            <a:r>
              <a:rPr i="0" dirty="0" err="1"/>
              <a:t>некоммерческая</a:t>
            </a:r>
            <a:r>
              <a:rPr i="0" dirty="0"/>
              <a:t> </a:t>
            </a:r>
            <a:r>
              <a:rPr i="0" dirty="0" err="1"/>
              <a:t>организация</a:t>
            </a:r>
            <a:r>
              <a:rPr i="0" dirty="0"/>
              <a:t>. </a:t>
            </a:r>
            <a:r>
              <a:rPr i="0" dirty="0" err="1"/>
              <a:t>Мы</a:t>
            </a:r>
            <a:r>
              <a:rPr i="0" dirty="0"/>
              <a:t> </a:t>
            </a:r>
            <a:r>
              <a:rPr i="0" dirty="0" err="1"/>
              <a:t>только</a:t>
            </a:r>
            <a:r>
              <a:rPr i="0" dirty="0"/>
              <a:t> </a:t>
            </a:r>
            <a:r>
              <a:rPr i="0" dirty="0" err="1" smtClean="0"/>
              <a:t>начинае</a:t>
            </a:r>
            <a:r>
              <a:rPr lang="ru-RU" i="0" dirty="0" smtClean="0"/>
              <a:t>м</a:t>
            </a:r>
            <a:r>
              <a:rPr i="0" dirty="0" smtClean="0"/>
              <a:t> </a:t>
            </a:r>
            <a:r>
              <a:rPr i="0" dirty="0" err="1"/>
              <a:t>делать</a:t>
            </a:r>
            <a:r>
              <a:rPr i="0" dirty="0"/>
              <a:t> </a:t>
            </a:r>
            <a:r>
              <a:rPr i="0" dirty="0" err="1"/>
              <a:t>первые</a:t>
            </a:r>
            <a:r>
              <a:rPr i="0" dirty="0"/>
              <a:t> </a:t>
            </a:r>
            <a:r>
              <a:rPr i="0" dirty="0" err="1" smtClean="0"/>
              <a:t>шаги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/>
              <a:t>стремимся</a:t>
            </a:r>
            <a:r>
              <a:rPr dirty="0"/>
              <a:t> к </a:t>
            </a:r>
            <a:r>
              <a:rPr dirty="0" err="1"/>
              <a:t>сотрудничеству</a:t>
            </a:r>
            <a:r>
              <a:rPr dirty="0"/>
              <a:t> с </a:t>
            </a:r>
            <a:r>
              <a:rPr dirty="0" err="1"/>
              <a:t>муниципальными</a:t>
            </a:r>
            <a:r>
              <a:rPr dirty="0"/>
              <a:t> </a:t>
            </a:r>
            <a:r>
              <a:rPr dirty="0" err="1"/>
              <a:t>органами</a:t>
            </a:r>
            <a:r>
              <a:rPr dirty="0"/>
              <a:t> </a:t>
            </a:r>
            <a:r>
              <a:rPr dirty="0" err="1"/>
              <a:t>власти</a:t>
            </a:r>
            <a:r>
              <a:rPr dirty="0"/>
              <a:t>, </a:t>
            </a:r>
            <a:r>
              <a:rPr dirty="0" err="1"/>
              <a:t>представителями</a:t>
            </a:r>
            <a:r>
              <a:rPr dirty="0"/>
              <a:t> </a:t>
            </a:r>
            <a:r>
              <a:rPr dirty="0" err="1"/>
              <a:t>предпринимательства</a:t>
            </a:r>
            <a:r>
              <a:rPr dirty="0"/>
              <a:t> и </a:t>
            </a:r>
            <a:r>
              <a:rPr dirty="0" err="1"/>
              <a:t>другими</a:t>
            </a:r>
            <a:r>
              <a:rPr dirty="0"/>
              <a:t> </a:t>
            </a:r>
            <a:r>
              <a:rPr dirty="0" err="1"/>
              <a:t>коммерческими</a:t>
            </a:r>
            <a:r>
              <a:rPr dirty="0"/>
              <a:t> и </a:t>
            </a:r>
            <a:r>
              <a:rPr dirty="0" err="1"/>
              <a:t>некоммерческим</a:t>
            </a:r>
            <a:r>
              <a:rPr dirty="0"/>
              <a:t> </a:t>
            </a:r>
            <a:r>
              <a:rPr dirty="0" err="1"/>
              <a:t>структурами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вопросам</a:t>
            </a:r>
            <a:r>
              <a:rPr dirty="0"/>
              <a:t> </a:t>
            </a:r>
            <a:r>
              <a:rPr dirty="0" err="1"/>
              <a:t>социальной</a:t>
            </a:r>
            <a:r>
              <a:rPr dirty="0"/>
              <a:t> </a:t>
            </a:r>
            <a:r>
              <a:rPr dirty="0" err="1"/>
              <a:t>сферы</a:t>
            </a:r>
            <a:r>
              <a:rPr dirty="0"/>
              <a:t>.</a:t>
            </a:r>
            <a:endParaRPr b="1" dirty="0"/>
          </a:p>
          <a:p>
            <a:pPr marL="0" indent="0" algn="just" defTabSz="425195">
              <a:buSzTx/>
              <a:buNone/>
              <a:defRPr sz="1674"/>
            </a:pPr>
            <a:endParaRPr b="1" dirty="0"/>
          </a:p>
          <a:p>
            <a:pPr marL="0" indent="0" algn="just" defTabSz="425195">
              <a:spcBef>
                <a:spcPts val="400"/>
              </a:spcBef>
              <a:buSzTx/>
              <a:buNone/>
              <a:defRPr sz="1674" i="1"/>
            </a:pPr>
            <a:r>
              <a:rPr dirty="0" err="1"/>
              <a:t>Благотворительные</a:t>
            </a:r>
            <a:r>
              <a:rPr dirty="0"/>
              <a:t> </a:t>
            </a:r>
            <a:r>
              <a:rPr dirty="0" err="1"/>
              <a:t>программы</a:t>
            </a:r>
            <a:r>
              <a:rPr dirty="0"/>
              <a:t> </a:t>
            </a:r>
            <a:r>
              <a:rPr dirty="0" err="1"/>
              <a:t>Фонда</a:t>
            </a:r>
            <a:r>
              <a:rPr dirty="0"/>
              <a:t> </a:t>
            </a:r>
            <a:r>
              <a:rPr dirty="0" err="1"/>
              <a:t>направлены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развитие</a:t>
            </a:r>
            <a:r>
              <a:rPr dirty="0"/>
              <a:t> и </a:t>
            </a:r>
            <a:r>
              <a:rPr dirty="0" err="1"/>
              <a:t>улучшение</a:t>
            </a:r>
            <a:r>
              <a:rPr dirty="0"/>
              <a:t> </a:t>
            </a:r>
            <a:r>
              <a:rPr dirty="0" err="1"/>
              <a:t>социальной</a:t>
            </a:r>
            <a:r>
              <a:rPr dirty="0"/>
              <a:t> </a:t>
            </a:r>
            <a:r>
              <a:rPr dirty="0" err="1"/>
              <a:t>среды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детей-инвалидов</a:t>
            </a:r>
            <a:r>
              <a:rPr dirty="0"/>
              <a:t>, </a:t>
            </a:r>
            <a:r>
              <a:rPr dirty="0" err="1"/>
              <a:t>детей</a:t>
            </a:r>
            <a:r>
              <a:rPr dirty="0"/>
              <a:t> с </a:t>
            </a:r>
            <a:r>
              <a:rPr dirty="0" err="1"/>
              <a:t>ограниченными</a:t>
            </a:r>
            <a:r>
              <a:rPr dirty="0"/>
              <a:t> </a:t>
            </a:r>
            <a:r>
              <a:rPr dirty="0" err="1"/>
              <a:t>возможностями</a:t>
            </a:r>
            <a:r>
              <a:rPr dirty="0"/>
              <a:t>, </a:t>
            </a:r>
            <a:r>
              <a:rPr dirty="0" err="1"/>
              <a:t>детей</a:t>
            </a:r>
            <a:r>
              <a:rPr dirty="0"/>
              <a:t> с </a:t>
            </a:r>
            <a:r>
              <a:rPr dirty="0" err="1"/>
              <a:t>особенностями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г. </a:t>
            </a:r>
            <a:r>
              <a:rPr dirty="0" err="1"/>
              <a:t>Ижевска</a:t>
            </a:r>
            <a:r>
              <a:rPr dirty="0"/>
              <a:t>,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реализацию</a:t>
            </a:r>
            <a:r>
              <a:rPr dirty="0"/>
              <a:t> </a:t>
            </a:r>
            <a:r>
              <a:rPr dirty="0" err="1"/>
              <a:t>государственной</a:t>
            </a:r>
            <a:r>
              <a:rPr dirty="0"/>
              <a:t> </a:t>
            </a:r>
            <a:r>
              <a:rPr dirty="0" err="1"/>
              <a:t>программы</a:t>
            </a:r>
            <a:r>
              <a:rPr dirty="0"/>
              <a:t> «</a:t>
            </a:r>
            <a:r>
              <a:rPr dirty="0" err="1"/>
              <a:t>Доступная</a:t>
            </a:r>
            <a:r>
              <a:rPr dirty="0"/>
              <a:t> </a:t>
            </a:r>
            <a:r>
              <a:rPr dirty="0" err="1"/>
              <a:t>среда</a:t>
            </a:r>
            <a:r>
              <a:rPr dirty="0"/>
              <a:t>», а </a:t>
            </a:r>
            <a:r>
              <a:rPr dirty="0" err="1"/>
              <a:t>именно</a:t>
            </a:r>
            <a:r>
              <a:rPr dirty="0"/>
              <a:t> </a:t>
            </a:r>
            <a:r>
              <a:rPr dirty="0" err="1"/>
              <a:t>создание</a:t>
            </a:r>
            <a:r>
              <a:rPr dirty="0"/>
              <a:t> </a:t>
            </a:r>
            <a:r>
              <a:rPr dirty="0" err="1"/>
              <a:t>условия</a:t>
            </a:r>
            <a:r>
              <a:rPr dirty="0"/>
              <a:t>, </a:t>
            </a:r>
            <a:r>
              <a:rPr dirty="0" err="1"/>
              <a:t>способствующие</a:t>
            </a:r>
            <a:r>
              <a:rPr dirty="0"/>
              <a:t> </a:t>
            </a:r>
            <a:r>
              <a:rPr dirty="0" err="1"/>
              <a:t>интеграции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 </a:t>
            </a:r>
            <a:r>
              <a:rPr dirty="0" err="1"/>
              <a:t>инвалидов</a:t>
            </a:r>
            <a:r>
              <a:rPr dirty="0"/>
              <a:t> в </a:t>
            </a:r>
            <a:r>
              <a:rPr dirty="0" err="1"/>
              <a:t>общество</a:t>
            </a:r>
            <a:r>
              <a:rPr dirty="0"/>
              <a:t> и </a:t>
            </a:r>
            <a:r>
              <a:rPr dirty="0" err="1"/>
              <a:t>повышению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уровня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.</a:t>
            </a:r>
          </a:p>
          <a:p>
            <a:pPr marL="0" indent="0" algn="just" defTabSz="425195">
              <a:buSzTx/>
              <a:buNone/>
              <a:defRPr sz="1674" i="1"/>
            </a:pPr>
            <a:endParaRPr dirty="0"/>
          </a:p>
          <a:p>
            <a:pPr marL="0" indent="0" algn="just" defTabSz="425195">
              <a:spcBef>
                <a:spcPts val="400"/>
              </a:spcBef>
              <a:buSzTx/>
              <a:buNone/>
              <a:defRPr sz="1674" i="1"/>
            </a:pPr>
            <a:r>
              <a:rPr dirty="0" err="1"/>
              <a:t>Благотворительный</a:t>
            </a:r>
            <a:r>
              <a:rPr dirty="0"/>
              <a:t> </a:t>
            </a:r>
            <a:r>
              <a:rPr dirty="0" err="1"/>
              <a:t>фонд</a:t>
            </a:r>
            <a:r>
              <a:rPr dirty="0"/>
              <a:t> «ДОБРО» </a:t>
            </a:r>
            <a:r>
              <a:rPr dirty="0" err="1"/>
              <a:t>организует</a:t>
            </a:r>
            <a:r>
              <a:rPr dirty="0"/>
              <a:t> </a:t>
            </a:r>
            <a:r>
              <a:rPr dirty="0" err="1"/>
              <a:t>сбор</a:t>
            </a:r>
            <a:r>
              <a:rPr dirty="0"/>
              <a:t> </a:t>
            </a:r>
            <a:r>
              <a:rPr dirty="0" err="1"/>
              <a:t>добровольных</a:t>
            </a:r>
            <a:r>
              <a:rPr dirty="0"/>
              <a:t> </a:t>
            </a:r>
            <a:r>
              <a:rPr dirty="0" err="1"/>
              <a:t>пожертвований</a:t>
            </a:r>
            <a:r>
              <a:rPr dirty="0"/>
              <a:t> </a:t>
            </a:r>
            <a:r>
              <a:rPr dirty="0" err="1"/>
              <a:t>путем</a:t>
            </a:r>
            <a:r>
              <a:rPr dirty="0"/>
              <a:t> </a:t>
            </a:r>
            <a:r>
              <a:rPr dirty="0" err="1"/>
              <a:t>интернет-сборов</a:t>
            </a:r>
            <a:r>
              <a:rPr dirty="0"/>
              <a:t> </a:t>
            </a:r>
            <a:r>
              <a:rPr dirty="0" err="1"/>
              <a:t>денежных</a:t>
            </a:r>
            <a:r>
              <a:rPr dirty="0"/>
              <a:t> </a:t>
            </a:r>
            <a:r>
              <a:rPr dirty="0" err="1"/>
              <a:t>средств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сайте</a:t>
            </a:r>
            <a:r>
              <a:rPr dirty="0"/>
              <a:t> </a:t>
            </a:r>
            <a:r>
              <a:rPr dirty="0" err="1"/>
              <a:t>фонда</a:t>
            </a:r>
            <a:r>
              <a:rPr dirty="0"/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http://dobrodobro.ru</a:t>
            </a:r>
            <a:r>
              <a:rPr dirty="0"/>
              <a:t>, </a:t>
            </a:r>
            <a:r>
              <a:rPr dirty="0" err="1"/>
              <a:t>путем</a:t>
            </a:r>
            <a:r>
              <a:rPr dirty="0"/>
              <a:t> </a:t>
            </a:r>
            <a:r>
              <a:rPr dirty="0" err="1"/>
              <a:t>письменных</a:t>
            </a:r>
            <a:r>
              <a:rPr dirty="0"/>
              <a:t> </a:t>
            </a:r>
            <a:r>
              <a:rPr dirty="0" err="1"/>
              <a:t>обращений</a:t>
            </a:r>
            <a:r>
              <a:rPr dirty="0"/>
              <a:t> к </a:t>
            </a:r>
            <a:r>
              <a:rPr dirty="0" err="1"/>
              <a:t>представителям</a:t>
            </a:r>
            <a:r>
              <a:rPr dirty="0"/>
              <a:t> </a:t>
            </a:r>
            <a:r>
              <a:rPr dirty="0" err="1"/>
              <a:t>предпринимательства</a:t>
            </a:r>
            <a:r>
              <a:rPr dirty="0"/>
              <a:t> и </a:t>
            </a:r>
            <a:r>
              <a:rPr dirty="0" err="1"/>
              <a:t>руководителям</a:t>
            </a:r>
            <a:r>
              <a:rPr dirty="0"/>
              <a:t> </a:t>
            </a:r>
            <a:r>
              <a:rPr dirty="0" err="1"/>
              <a:t>коммерческих</a:t>
            </a:r>
            <a:r>
              <a:rPr dirty="0"/>
              <a:t> </a:t>
            </a:r>
            <a:r>
              <a:rPr dirty="0" err="1"/>
              <a:t>организаций</a:t>
            </a:r>
            <a:r>
              <a:rPr dirty="0"/>
              <a:t>, </a:t>
            </a:r>
            <a:r>
              <a:rPr dirty="0" err="1"/>
              <a:t>путем</a:t>
            </a:r>
            <a:r>
              <a:rPr dirty="0"/>
              <a:t> </a:t>
            </a:r>
            <a:r>
              <a:rPr dirty="0" err="1"/>
              <a:t>сбора</a:t>
            </a:r>
            <a:r>
              <a:rPr dirty="0"/>
              <a:t> </a:t>
            </a:r>
            <a:r>
              <a:rPr dirty="0" err="1"/>
              <a:t>денежных</a:t>
            </a:r>
            <a:r>
              <a:rPr dirty="0"/>
              <a:t> </a:t>
            </a:r>
            <a:r>
              <a:rPr dirty="0" err="1"/>
              <a:t>средств</a:t>
            </a:r>
            <a:r>
              <a:rPr dirty="0"/>
              <a:t> с </a:t>
            </a:r>
            <a:r>
              <a:rPr dirty="0" err="1"/>
              <a:t>помощью</a:t>
            </a:r>
            <a:r>
              <a:rPr dirty="0"/>
              <a:t> </a:t>
            </a:r>
            <a:r>
              <a:rPr dirty="0" err="1"/>
              <a:t>ящиков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пожертвований</a:t>
            </a:r>
            <a:r>
              <a:rPr dirty="0"/>
              <a:t>, </a:t>
            </a:r>
            <a:r>
              <a:rPr dirty="0" err="1"/>
              <a:t>устанавливаемых</a:t>
            </a:r>
            <a:r>
              <a:rPr dirty="0"/>
              <a:t> в </a:t>
            </a:r>
            <a:r>
              <a:rPr dirty="0" err="1"/>
              <a:t>общественных</a:t>
            </a:r>
            <a:r>
              <a:rPr dirty="0"/>
              <a:t> </a:t>
            </a:r>
            <a:r>
              <a:rPr dirty="0" err="1"/>
              <a:t>местах</a:t>
            </a:r>
            <a:r>
              <a:rPr dirty="0"/>
              <a:t> г. </a:t>
            </a:r>
            <a:r>
              <a:rPr dirty="0" err="1"/>
              <a:t>Ижевска</a:t>
            </a:r>
            <a:r>
              <a:rPr dirty="0"/>
              <a:t>.</a:t>
            </a:r>
          </a:p>
        </p:txBody>
      </p:sp>
      <p:pic>
        <p:nvPicPr>
          <p:cNvPr id="121" name="image2.jpeg" descr="лого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3425" y="0"/>
            <a:ext cx="1904571" cy="942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262397" y="191896"/>
            <a:ext cx="8619205" cy="60639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82880">
              <a:defRPr sz="1440"/>
            </a:pPr>
            <a:r>
              <a:t/>
            </a:r>
            <a:br/>
            <a:r>
              <a:t>Учредители Фонда</a:t>
            </a:r>
            <a:br/>
            <a:r>
              <a:t/>
            </a:r>
            <a:br/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457198" y="1134052"/>
            <a:ext cx="8229601" cy="5266749"/>
          </a:xfrm>
          <a:prstGeom prst="rect">
            <a:avLst/>
          </a:prstGeom>
        </p:spPr>
        <p:txBody>
          <a:bodyPr/>
          <a:lstStyle/>
          <a:p>
            <a:pPr marL="0" indent="0" algn="ctr" defTabSz="416052">
              <a:spcBef>
                <a:spcPts val="300"/>
              </a:spcBef>
              <a:buSzTx/>
              <a:buNone/>
              <a:defRPr sz="1638" i="1"/>
            </a:pPr>
            <a:r>
              <a:rPr dirty="0" err="1"/>
              <a:t>Благотворительный</a:t>
            </a:r>
            <a:r>
              <a:rPr dirty="0"/>
              <a:t> </a:t>
            </a:r>
            <a:r>
              <a:rPr dirty="0" err="1"/>
              <a:t>фонд</a:t>
            </a:r>
            <a:r>
              <a:rPr dirty="0"/>
              <a:t> «ДОБРО» </a:t>
            </a:r>
            <a:r>
              <a:rPr dirty="0" err="1"/>
              <a:t>осуществляет</a:t>
            </a:r>
            <a:r>
              <a:rPr dirty="0"/>
              <a:t> </a:t>
            </a:r>
            <a:r>
              <a:rPr dirty="0" err="1"/>
              <a:t>свою</a:t>
            </a:r>
            <a:r>
              <a:rPr dirty="0"/>
              <a:t> </a:t>
            </a:r>
            <a:r>
              <a:rPr dirty="0" err="1"/>
              <a:t>деятельность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принципах</a:t>
            </a:r>
            <a:r>
              <a:rPr dirty="0"/>
              <a:t>  </a:t>
            </a:r>
            <a:r>
              <a:rPr dirty="0" err="1"/>
              <a:t>открытости</a:t>
            </a:r>
            <a:r>
              <a:rPr dirty="0"/>
              <a:t>, </a:t>
            </a:r>
            <a:r>
              <a:rPr dirty="0" err="1"/>
              <a:t>финансовой</a:t>
            </a:r>
            <a:r>
              <a:rPr dirty="0"/>
              <a:t> </a:t>
            </a:r>
            <a:r>
              <a:rPr dirty="0" err="1"/>
              <a:t>прозрачности</a:t>
            </a:r>
            <a:r>
              <a:rPr dirty="0"/>
              <a:t> и </a:t>
            </a:r>
            <a:r>
              <a:rPr dirty="0" err="1"/>
              <a:t>отчетности</a:t>
            </a:r>
            <a:r>
              <a:rPr dirty="0"/>
              <a:t>.  </a:t>
            </a:r>
            <a:r>
              <a:rPr dirty="0" err="1"/>
              <a:t>Сотрудники</a:t>
            </a:r>
            <a:r>
              <a:rPr dirty="0"/>
              <a:t> </a:t>
            </a:r>
            <a:r>
              <a:rPr dirty="0" err="1"/>
              <a:t>осуществляют</a:t>
            </a:r>
            <a:r>
              <a:rPr dirty="0"/>
              <a:t> </a:t>
            </a:r>
            <a:r>
              <a:rPr dirty="0" err="1"/>
              <a:t>свою</a:t>
            </a:r>
            <a:r>
              <a:rPr dirty="0"/>
              <a:t> </a:t>
            </a:r>
            <a:r>
              <a:rPr dirty="0" err="1"/>
              <a:t>работу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добровольных</a:t>
            </a:r>
            <a:r>
              <a:rPr dirty="0"/>
              <a:t> </a:t>
            </a:r>
            <a:r>
              <a:rPr dirty="0" err="1"/>
              <a:t>началах</a:t>
            </a:r>
            <a:r>
              <a:rPr dirty="0"/>
              <a:t>.</a:t>
            </a:r>
          </a:p>
          <a:p>
            <a:pPr marL="0" indent="0" algn="ctr" defTabSz="416052">
              <a:spcBef>
                <a:spcPts val="600"/>
              </a:spcBef>
              <a:buSzTx/>
              <a:buNone/>
              <a:defRPr sz="1638" i="1"/>
            </a:pPr>
            <a:endParaRPr dirty="0"/>
          </a:p>
          <a:p>
            <a:pPr marL="0" indent="0" algn="ctr" defTabSz="416052">
              <a:spcBef>
                <a:spcPts val="600"/>
              </a:spcBef>
              <a:buSzTx/>
              <a:buNone/>
              <a:defRPr sz="1638" i="1"/>
            </a:pPr>
            <a:endParaRPr dirty="0"/>
          </a:p>
          <a:p>
            <a:pPr marL="0" indent="0" algn="ctr" defTabSz="416052">
              <a:spcBef>
                <a:spcPts val="600"/>
              </a:spcBef>
              <a:buSzTx/>
              <a:buNone/>
              <a:defRPr sz="1638" i="1"/>
            </a:pPr>
            <a:endParaRPr dirty="0"/>
          </a:p>
          <a:p>
            <a:pPr marL="0" indent="0" algn="ctr" defTabSz="416052">
              <a:spcBef>
                <a:spcPts val="600"/>
              </a:spcBef>
              <a:buSzTx/>
              <a:buNone/>
              <a:defRPr sz="1638" i="1"/>
            </a:pPr>
            <a:endParaRPr dirty="0"/>
          </a:p>
          <a:p>
            <a:pPr marL="0" indent="0" algn="ctr" defTabSz="416052">
              <a:spcBef>
                <a:spcPts val="600"/>
              </a:spcBef>
              <a:buSzTx/>
              <a:buNone/>
              <a:defRPr sz="1638" i="1"/>
            </a:pPr>
            <a:endParaRPr dirty="0"/>
          </a:p>
          <a:p>
            <a:pPr marL="0" indent="0" algn="ctr" defTabSz="416052">
              <a:spcBef>
                <a:spcPts val="600"/>
              </a:spcBef>
              <a:buSzTx/>
              <a:buNone/>
              <a:defRPr sz="1638" i="1"/>
            </a:pPr>
            <a:endParaRPr dirty="0"/>
          </a:p>
          <a:p>
            <a:pPr marL="0" indent="0" algn="ctr" defTabSz="416052">
              <a:spcBef>
                <a:spcPts val="600"/>
              </a:spcBef>
              <a:buSzTx/>
              <a:buNone/>
              <a:defRPr sz="1638" i="1"/>
            </a:pPr>
            <a:endParaRPr dirty="0"/>
          </a:p>
          <a:p>
            <a:pPr marL="0" indent="0" algn="ctr" defTabSz="416052">
              <a:spcBef>
                <a:spcPts val="600"/>
              </a:spcBef>
              <a:buSzTx/>
              <a:buNone/>
              <a:defRPr sz="1638" i="1"/>
            </a:pPr>
            <a:endParaRPr dirty="0"/>
          </a:p>
          <a:p>
            <a:pPr marL="0" indent="0" algn="ctr" defTabSz="416052">
              <a:spcBef>
                <a:spcPts val="600"/>
              </a:spcBef>
              <a:buSzTx/>
              <a:buNone/>
              <a:defRPr sz="1638" i="1"/>
            </a:pPr>
            <a:endParaRPr dirty="0"/>
          </a:p>
          <a:p>
            <a:pPr marL="0" indent="0" algn="ctr" defTabSz="416052">
              <a:spcBef>
                <a:spcPts val="600"/>
              </a:spcBef>
              <a:buSzTx/>
              <a:buNone/>
              <a:defRPr sz="1638" i="1"/>
            </a:pPr>
            <a:endParaRPr dirty="0"/>
          </a:p>
          <a:p>
            <a:pPr marL="0" indent="0" defTabSz="416052">
              <a:spcBef>
                <a:spcPts val="300"/>
              </a:spcBef>
              <a:buSzTx/>
              <a:buNone/>
              <a:defRPr sz="1638" i="1"/>
            </a:pPr>
            <a:r>
              <a:rPr dirty="0"/>
              <a:t>                     </a:t>
            </a:r>
            <a:r>
              <a:rPr dirty="0" err="1"/>
              <a:t>Учредитель</a:t>
            </a:r>
            <a:r>
              <a:rPr dirty="0"/>
              <a:t>                                                                 </a:t>
            </a:r>
            <a:r>
              <a:rPr lang="ru-RU" dirty="0" smtClean="0"/>
              <a:t>            </a:t>
            </a:r>
            <a:r>
              <a:rPr dirty="0" err="1" smtClean="0"/>
              <a:t>Учредитель</a:t>
            </a:r>
            <a:endParaRPr dirty="0"/>
          </a:p>
          <a:p>
            <a:pPr marL="0" indent="0" defTabSz="416052">
              <a:spcBef>
                <a:spcPts val="300"/>
              </a:spcBef>
              <a:buSzTx/>
              <a:buNone/>
              <a:defRPr sz="1638" i="1"/>
            </a:pPr>
            <a:r>
              <a:rPr dirty="0"/>
              <a:t>                    </a:t>
            </a:r>
            <a:r>
              <a:rPr dirty="0" err="1"/>
              <a:t>Орлова</a:t>
            </a:r>
            <a:r>
              <a:rPr dirty="0"/>
              <a:t> </a:t>
            </a:r>
            <a:r>
              <a:rPr dirty="0" err="1"/>
              <a:t>Мария</a:t>
            </a:r>
            <a:r>
              <a:rPr dirty="0"/>
              <a:t>                                                         </a:t>
            </a:r>
            <a:r>
              <a:rPr lang="ru-RU" dirty="0" smtClean="0"/>
              <a:t>           </a:t>
            </a:r>
            <a:r>
              <a:rPr dirty="0" smtClean="0"/>
              <a:t> </a:t>
            </a:r>
            <a:r>
              <a:rPr dirty="0" err="1"/>
              <a:t>Директор</a:t>
            </a:r>
            <a:r>
              <a:rPr dirty="0"/>
              <a:t> </a:t>
            </a:r>
            <a:r>
              <a:rPr dirty="0" err="1"/>
              <a:t>Фонда</a:t>
            </a:r>
            <a:r>
              <a:rPr dirty="0"/>
              <a:t>    </a:t>
            </a:r>
          </a:p>
          <a:p>
            <a:pPr marL="0" indent="0" defTabSz="416052">
              <a:spcBef>
                <a:spcPts val="300"/>
              </a:spcBef>
              <a:buSzTx/>
              <a:buNone/>
              <a:defRPr sz="1638" i="1"/>
            </a:pPr>
            <a:r>
              <a:rPr dirty="0"/>
              <a:t>                                                                                                         </a:t>
            </a:r>
            <a:r>
              <a:rPr lang="ru-RU" dirty="0" smtClean="0"/>
              <a:t>           </a:t>
            </a:r>
            <a:r>
              <a:rPr dirty="0" err="1" smtClean="0"/>
              <a:t>Бронникова</a:t>
            </a:r>
            <a:r>
              <a:rPr dirty="0" smtClean="0"/>
              <a:t> </a:t>
            </a:r>
            <a:r>
              <a:rPr dirty="0" err="1"/>
              <a:t>Алла</a:t>
            </a:r>
            <a:r>
              <a:rPr dirty="0"/>
              <a:t>                                 </a:t>
            </a:r>
          </a:p>
        </p:txBody>
      </p:sp>
      <p:pic>
        <p:nvPicPr>
          <p:cNvPr id="125" name="image2.jpeg" descr="лого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3425" y="0"/>
            <a:ext cx="1904571" cy="942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2626" y="2384102"/>
            <a:ext cx="1662913" cy="2766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0882" y="2384102"/>
            <a:ext cx="2334125" cy="2766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Попечительский Совет Фонда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457200" y="1056665"/>
            <a:ext cx="8229600" cy="489319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SzTx/>
              <a:buNone/>
              <a:defRPr sz="2000" i="1"/>
            </a:pPr>
            <a:endParaRPr dirty="0"/>
          </a:p>
          <a:p>
            <a:pPr marL="0" indent="0">
              <a:buSzTx/>
              <a:buNone/>
              <a:defRPr sz="2000" i="1"/>
            </a:pPr>
            <a:endParaRPr dirty="0"/>
          </a:p>
          <a:p>
            <a:pPr marL="0" indent="0">
              <a:buSzTx/>
              <a:buNone/>
              <a:defRPr sz="2000" i="1"/>
            </a:pPr>
            <a:endParaRPr dirty="0"/>
          </a:p>
          <a:p>
            <a:pPr marL="0" indent="0">
              <a:buSzTx/>
              <a:buNone/>
              <a:defRPr sz="2000" i="1"/>
            </a:pPr>
            <a:endParaRPr dirty="0"/>
          </a:p>
          <a:p>
            <a:pPr marL="0" indent="0">
              <a:buSzTx/>
              <a:buNone/>
              <a:defRPr sz="2000" i="1"/>
            </a:pPr>
            <a:endParaRPr dirty="0"/>
          </a:p>
          <a:p>
            <a:pPr marL="0" indent="0">
              <a:buSzTx/>
              <a:buNone/>
              <a:defRPr sz="2000" i="1"/>
            </a:pPr>
            <a:endParaRPr lang="ru-RU" dirty="0" smtClean="0"/>
          </a:p>
          <a:p>
            <a:pPr marL="0" indent="0">
              <a:buSzTx/>
              <a:buNone/>
              <a:defRPr sz="2000" i="1"/>
            </a:pPr>
            <a:endParaRPr dirty="0"/>
          </a:p>
          <a:p>
            <a:pPr marL="0" indent="0">
              <a:spcBef>
                <a:spcPts val="300"/>
              </a:spcBef>
              <a:buSzTx/>
              <a:buNone/>
              <a:defRPr sz="1600" i="1"/>
            </a:pPr>
            <a:r>
              <a:rPr dirty="0" err="1"/>
              <a:t>Депутат</a:t>
            </a:r>
            <a:r>
              <a:rPr dirty="0"/>
              <a:t> </a:t>
            </a:r>
            <a:r>
              <a:rPr dirty="0" err="1"/>
              <a:t>Городской</a:t>
            </a:r>
            <a:r>
              <a:rPr dirty="0"/>
              <a:t> </a:t>
            </a:r>
            <a:r>
              <a:rPr dirty="0" err="1"/>
              <a:t>думы</a:t>
            </a:r>
            <a:r>
              <a:rPr dirty="0"/>
              <a:t> г. </a:t>
            </a:r>
            <a:r>
              <a:rPr dirty="0" err="1"/>
              <a:t>Ижевска</a:t>
            </a:r>
            <a:r>
              <a:rPr dirty="0"/>
              <a:t>                    </a:t>
            </a:r>
            <a:r>
              <a:rPr dirty="0" err="1"/>
              <a:t>Сопредседатель</a:t>
            </a:r>
            <a:r>
              <a:rPr dirty="0"/>
              <a:t> УРРО «</a:t>
            </a:r>
            <a:r>
              <a:rPr dirty="0" err="1"/>
              <a:t>Деловая</a:t>
            </a:r>
            <a:r>
              <a:rPr dirty="0"/>
              <a:t> </a:t>
            </a:r>
            <a:r>
              <a:rPr dirty="0" err="1"/>
              <a:t>Россия</a:t>
            </a:r>
            <a:r>
              <a:rPr dirty="0"/>
              <a:t>»</a:t>
            </a:r>
          </a:p>
          <a:p>
            <a:pPr marL="0" indent="0">
              <a:spcBef>
                <a:spcPts val="400"/>
              </a:spcBef>
              <a:buSzTx/>
              <a:buNone/>
              <a:defRPr sz="1800" i="1"/>
            </a:pPr>
            <a:r>
              <a:rPr dirty="0"/>
              <a:t>      </a:t>
            </a:r>
            <a:r>
              <a:rPr dirty="0" err="1"/>
              <a:t>Балакин</a:t>
            </a:r>
            <a:r>
              <a:rPr dirty="0"/>
              <a:t> </a:t>
            </a:r>
            <a:r>
              <a:rPr dirty="0" err="1"/>
              <a:t>Денис</a:t>
            </a:r>
            <a:r>
              <a:rPr dirty="0"/>
              <a:t> </a:t>
            </a:r>
            <a:r>
              <a:rPr dirty="0" err="1"/>
              <a:t>Викторович</a:t>
            </a:r>
            <a:r>
              <a:rPr dirty="0"/>
              <a:t>                                    </a:t>
            </a:r>
            <a:r>
              <a:rPr dirty="0" err="1"/>
              <a:t>Орлов</a:t>
            </a:r>
            <a:r>
              <a:rPr dirty="0"/>
              <a:t> </a:t>
            </a:r>
            <a:r>
              <a:rPr dirty="0" err="1"/>
              <a:t>Антон</a:t>
            </a:r>
            <a:r>
              <a:rPr dirty="0"/>
              <a:t> </a:t>
            </a:r>
            <a:r>
              <a:rPr dirty="0" err="1" smtClean="0"/>
              <a:t>Игоревич</a:t>
            </a:r>
            <a:endParaRPr lang="ru-RU" dirty="0" smtClean="0"/>
          </a:p>
          <a:p>
            <a:pPr marL="0" indent="0">
              <a:spcBef>
                <a:spcPts val="400"/>
              </a:spcBef>
              <a:buSzTx/>
              <a:buNone/>
              <a:defRPr sz="1800" i="1"/>
            </a:pPr>
            <a:endParaRPr lang="ru-RU" dirty="0"/>
          </a:p>
          <a:p>
            <a:pPr marL="0" indent="0">
              <a:spcBef>
                <a:spcPts val="400"/>
              </a:spcBef>
              <a:buSzTx/>
              <a:buNone/>
              <a:defRPr sz="1800" i="1"/>
            </a:pPr>
            <a:r>
              <a:rPr lang="ru-RU" sz="1800" dirty="0" smtClean="0"/>
              <a:t>    </a:t>
            </a:r>
          </a:p>
          <a:p>
            <a:pPr marL="0" indent="0">
              <a:spcBef>
                <a:spcPts val="400"/>
              </a:spcBef>
              <a:buSzTx/>
              <a:buNone/>
              <a:defRPr sz="1800" i="1"/>
            </a:pPr>
            <a:r>
              <a:rPr lang="ru-RU" sz="1800" dirty="0"/>
              <a:t> </a:t>
            </a:r>
            <a:r>
              <a:rPr lang="ru-RU" sz="1800" dirty="0" smtClean="0"/>
              <a:t>     Немиров Юрий Иосифович</a:t>
            </a:r>
          </a:p>
          <a:p>
            <a:pPr marL="0" indent="0">
              <a:spcBef>
                <a:spcPts val="400"/>
              </a:spcBef>
              <a:buSzTx/>
              <a:buNone/>
              <a:defRPr sz="1800" i="1"/>
            </a:pPr>
            <a:endParaRPr lang="ru-RU" sz="1800" dirty="0"/>
          </a:p>
          <a:p>
            <a:pPr marL="0" indent="0">
              <a:spcBef>
                <a:spcPts val="400"/>
              </a:spcBef>
              <a:buSzTx/>
              <a:buNone/>
              <a:defRPr sz="1800" i="1"/>
            </a:pPr>
            <a:r>
              <a:rPr lang="ru-RU" sz="1800" dirty="0" smtClean="0"/>
              <a:t>       Одинцов Петр Вячеславович</a:t>
            </a:r>
          </a:p>
          <a:p>
            <a:pPr marL="0" indent="0">
              <a:spcBef>
                <a:spcPts val="400"/>
              </a:spcBef>
              <a:buSzTx/>
              <a:buNone/>
              <a:defRPr sz="1800" i="1"/>
            </a:pPr>
            <a:endParaRPr dirty="0"/>
          </a:p>
        </p:txBody>
      </p:sp>
      <p:pic>
        <p:nvPicPr>
          <p:cNvPr id="131" name="image2.jpeg" descr="лого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428" y="114508"/>
            <a:ext cx="1904572" cy="942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0077" y="1309383"/>
            <a:ext cx="1514472" cy="2177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9862" y="1417639"/>
            <a:ext cx="1877887" cy="2094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34340">
              <a:defRPr sz="2375"/>
            </a:pPr>
            <a:r>
              <a:rPr dirty="0" err="1"/>
              <a:t>Благотворительная</a:t>
            </a:r>
            <a:r>
              <a:rPr dirty="0"/>
              <a:t> </a:t>
            </a:r>
            <a:r>
              <a:rPr dirty="0" err="1"/>
              <a:t>программы</a:t>
            </a:r>
            <a:r>
              <a:rPr dirty="0"/>
              <a:t> </a:t>
            </a:r>
            <a:br>
              <a:rPr dirty="0"/>
            </a:br>
            <a:r>
              <a:rPr dirty="0"/>
              <a:t>«</a:t>
            </a:r>
            <a:r>
              <a:rPr dirty="0" err="1"/>
              <a:t>Доступная</a:t>
            </a:r>
            <a:r>
              <a:rPr dirty="0"/>
              <a:t> </a:t>
            </a:r>
            <a:r>
              <a:rPr dirty="0" err="1"/>
              <a:t>сенсорная</a:t>
            </a:r>
            <a:r>
              <a:rPr dirty="0"/>
              <a:t> </a:t>
            </a:r>
            <a:r>
              <a:rPr dirty="0" err="1"/>
              <a:t>комната</a:t>
            </a:r>
            <a:r>
              <a:rPr dirty="0"/>
              <a:t>»</a:t>
            </a:r>
            <a:br>
              <a:rPr dirty="0"/>
            </a:br>
            <a:endParaRPr dirty="0"/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457200" y="1219199"/>
            <a:ext cx="8229600" cy="535577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300"/>
              </a:spcBef>
              <a:buSzTx/>
              <a:buNone/>
              <a:defRPr sz="1400" b="1"/>
            </a:pPr>
            <a:r>
              <a:rPr dirty="0"/>
              <a:t>        </a:t>
            </a:r>
            <a:r>
              <a:rPr dirty="0" err="1"/>
              <a:t>Программа</a:t>
            </a:r>
            <a:r>
              <a:rPr dirty="0"/>
              <a:t> «</a:t>
            </a:r>
            <a:r>
              <a:rPr dirty="0" err="1"/>
              <a:t>Доступная</a:t>
            </a:r>
            <a:r>
              <a:rPr dirty="0"/>
              <a:t> </a:t>
            </a:r>
            <a:r>
              <a:rPr dirty="0" err="1" smtClean="0"/>
              <a:t>сенсорная</a:t>
            </a:r>
            <a:r>
              <a:rPr lang="ru-RU" dirty="0" smtClean="0"/>
              <a:t> комната</a:t>
            </a:r>
            <a:r>
              <a:rPr dirty="0" smtClean="0"/>
              <a:t>» </a:t>
            </a:r>
            <a:r>
              <a:rPr dirty="0" err="1"/>
              <a:t>направлена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оборудование</a:t>
            </a:r>
            <a:r>
              <a:rPr dirty="0"/>
              <a:t> в </a:t>
            </a:r>
            <a:r>
              <a:rPr dirty="0" err="1"/>
              <a:t>социальных</a:t>
            </a:r>
            <a:r>
              <a:rPr dirty="0"/>
              <a:t> </a:t>
            </a:r>
            <a:r>
              <a:rPr dirty="0" err="1"/>
              <a:t>детских</a:t>
            </a:r>
            <a:r>
              <a:rPr dirty="0"/>
              <a:t> </a:t>
            </a:r>
            <a:r>
              <a:rPr dirty="0" err="1"/>
              <a:t>учреждениях</a:t>
            </a:r>
            <a:r>
              <a:rPr dirty="0"/>
              <a:t> г. </a:t>
            </a:r>
            <a:r>
              <a:rPr dirty="0" err="1"/>
              <a:t>Ижевска</a:t>
            </a:r>
            <a:r>
              <a:rPr dirty="0"/>
              <a:t> </a:t>
            </a:r>
            <a:r>
              <a:rPr dirty="0" err="1"/>
              <a:t>специальных</a:t>
            </a:r>
            <a:r>
              <a:rPr dirty="0"/>
              <a:t> </a:t>
            </a:r>
            <a:r>
              <a:rPr dirty="0" err="1" smtClean="0"/>
              <a:t>сенсорных</a:t>
            </a:r>
            <a:r>
              <a:rPr dirty="0" smtClean="0"/>
              <a:t> </a:t>
            </a:r>
            <a:r>
              <a:rPr dirty="0" err="1"/>
              <a:t>комнат</a:t>
            </a:r>
            <a:r>
              <a:rPr dirty="0"/>
              <a:t>.</a:t>
            </a:r>
            <a:endParaRPr sz="2900" dirty="0"/>
          </a:p>
          <a:p>
            <a:pPr algn="just">
              <a:lnSpc>
                <a:spcPct val="80000"/>
              </a:lnSpc>
              <a:spcBef>
                <a:spcPts val="600"/>
              </a:spcBef>
              <a:buSzTx/>
              <a:buNone/>
              <a:defRPr sz="1600" b="1"/>
            </a:pPr>
            <a:endParaRPr sz="2900" dirty="0"/>
          </a:p>
          <a:p>
            <a:pPr algn="just">
              <a:lnSpc>
                <a:spcPct val="80000"/>
              </a:lnSpc>
              <a:spcBef>
                <a:spcPts val="300"/>
              </a:spcBef>
              <a:buSzTx/>
              <a:buNone/>
              <a:defRPr sz="1400"/>
            </a:pPr>
            <a:r>
              <a:rPr dirty="0"/>
              <a:t>        </a:t>
            </a:r>
            <a:r>
              <a:rPr b="1" dirty="0" err="1"/>
              <a:t>Благотворительная</a:t>
            </a:r>
            <a:r>
              <a:rPr b="1" dirty="0"/>
              <a:t> </a:t>
            </a:r>
            <a:r>
              <a:rPr b="1" dirty="0" err="1"/>
              <a:t>программы</a:t>
            </a:r>
            <a:r>
              <a:rPr b="1" dirty="0"/>
              <a:t> «</a:t>
            </a:r>
            <a:r>
              <a:rPr b="1" dirty="0" err="1"/>
              <a:t>Доступная</a:t>
            </a:r>
            <a:r>
              <a:rPr b="1" dirty="0"/>
              <a:t> </a:t>
            </a:r>
            <a:r>
              <a:rPr b="1" dirty="0" err="1"/>
              <a:t>сенсорная</a:t>
            </a:r>
            <a:r>
              <a:rPr b="1" dirty="0"/>
              <a:t> </a:t>
            </a:r>
            <a:r>
              <a:rPr b="1" dirty="0" err="1"/>
              <a:t>комната</a:t>
            </a:r>
            <a:r>
              <a:rPr b="1" dirty="0"/>
              <a:t>» </a:t>
            </a:r>
            <a:r>
              <a:rPr b="1" dirty="0" err="1"/>
              <a:t>заключается</a:t>
            </a:r>
            <a:r>
              <a:rPr b="1" dirty="0"/>
              <a:t> в </a:t>
            </a:r>
            <a:r>
              <a:rPr b="1" dirty="0" err="1"/>
              <a:t>предоставлении</a:t>
            </a:r>
            <a:r>
              <a:rPr b="1" dirty="0"/>
              <a:t> </a:t>
            </a:r>
            <a:r>
              <a:rPr b="1" dirty="0" err="1"/>
              <a:t>возможности</a:t>
            </a:r>
            <a:r>
              <a:rPr b="1" dirty="0"/>
              <a:t> </a:t>
            </a:r>
            <a:r>
              <a:rPr b="1" dirty="0" err="1"/>
              <a:t>каждому</a:t>
            </a:r>
            <a:r>
              <a:rPr b="1" dirty="0"/>
              <a:t> </a:t>
            </a:r>
            <a:r>
              <a:rPr b="1" dirty="0" err="1"/>
              <a:t>ребенку-инвалиду</a:t>
            </a:r>
            <a:r>
              <a:rPr b="1" dirty="0"/>
              <a:t>  </a:t>
            </a:r>
            <a:r>
              <a:rPr b="1" dirty="0" err="1"/>
              <a:t>бесплатно</a:t>
            </a:r>
            <a:r>
              <a:rPr b="1" dirty="0"/>
              <a:t> </a:t>
            </a:r>
            <a:r>
              <a:rPr b="1" dirty="0" err="1"/>
              <a:t>пользоваться</a:t>
            </a:r>
            <a:r>
              <a:rPr b="1" dirty="0"/>
              <a:t> </a:t>
            </a:r>
            <a:r>
              <a:rPr b="1" dirty="0" err="1"/>
              <a:t>современной</a:t>
            </a:r>
            <a:r>
              <a:rPr b="1" dirty="0"/>
              <a:t> </a:t>
            </a:r>
            <a:r>
              <a:rPr b="1" dirty="0" err="1"/>
              <a:t>оборудованной</a:t>
            </a:r>
            <a:r>
              <a:rPr b="1" dirty="0"/>
              <a:t> </a:t>
            </a:r>
            <a:r>
              <a:rPr b="1" dirty="0" err="1"/>
              <a:t>сенсорной</a:t>
            </a:r>
            <a:r>
              <a:rPr b="1" dirty="0"/>
              <a:t> </a:t>
            </a:r>
            <a:r>
              <a:rPr b="1" dirty="0" err="1"/>
              <a:t>комнатой</a:t>
            </a:r>
            <a:r>
              <a:rPr b="1" dirty="0"/>
              <a:t>, </a:t>
            </a:r>
            <a:r>
              <a:rPr b="1" dirty="0" err="1"/>
              <a:t>расположенной</a:t>
            </a:r>
            <a:r>
              <a:rPr b="1" dirty="0"/>
              <a:t> в </a:t>
            </a:r>
            <a:r>
              <a:rPr b="1" dirty="0" err="1"/>
              <a:t>районе</a:t>
            </a:r>
            <a:r>
              <a:rPr b="1" dirty="0"/>
              <a:t> </a:t>
            </a:r>
            <a:r>
              <a:rPr b="1" dirty="0" err="1"/>
              <a:t>проживания</a:t>
            </a:r>
            <a:r>
              <a:rPr b="1" dirty="0"/>
              <a:t> </a:t>
            </a:r>
            <a:r>
              <a:rPr b="1" dirty="0" err="1"/>
              <a:t>ребенка</a:t>
            </a:r>
            <a:r>
              <a:rPr b="1" dirty="0"/>
              <a:t>.</a:t>
            </a:r>
            <a:r>
              <a:rPr dirty="0"/>
              <a:t> </a:t>
            </a:r>
            <a:endParaRPr sz="2900" dirty="0"/>
          </a:p>
          <a:p>
            <a:pPr algn="just">
              <a:lnSpc>
                <a:spcPct val="80000"/>
              </a:lnSpc>
              <a:spcBef>
                <a:spcPts val="600"/>
              </a:spcBef>
              <a:buSzTx/>
              <a:buNone/>
              <a:defRPr sz="1600" b="1"/>
            </a:pPr>
            <a:endParaRPr sz="2900" dirty="0"/>
          </a:p>
          <a:p>
            <a:pPr algn="just">
              <a:lnSpc>
                <a:spcPct val="80000"/>
              </a:lnSpc>
              <a:spcBef>
                <a:spcPts val="300"/>
              </a:spcBef>
              <a:buSzTx/>
              <a:buNone/>
              <a:defRPr sz="1400" b="1"/>
            </a:pPr>
            <a:r>
              <a:rPr dirty="0"/>
              <a:t>        </a:t>
            </a:r>
            <a:r>
              <a:rPr dirty="0" err="1"/>
              <a:t>Процесс</a:t>
            </a:r>
            <a:r>
              <a:rPr dirty="0"/>
              <a:t> </a:t>
            </a:r>
            <a:r>
              <a:rPr dirty="0" err="1"/>
              <a:t>выздоровления</a:t>
            </a:r>
            <a:r>
              <a:rPr dirty="0"/>
              <a:t> и </a:t>
            </a:r>
            <a:r>
              <a:rPr dirty="0" err="1"/>
              <a:t>психологической</a:t>
            </a:r>
            <a:r>
              <a:rPr dirty="0"/>
              <a:t> </a:t>
            </a:r>
            <a:r>
              <a:rPr dirty="0" err="1"/>
              <a:t>реабилитации</a:t>
            </a:r>
            <a:r>
              <a:rPr dirty="0"/>
              <a:t> </a:t>
            </a:r>
            <a:r>
              <a:rPr dirty="0" err="1"/>
              <a:t>ребенка-инвалида</a:t>
            </a:r>
            <a:r>
              <a:rPr dirty="0"/>
              <a:t>,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дальнейшее</a:t>
            </a:r>
            <a:r>
              <a:rPr dirty="0"/>
              <a:t> </a:t>
            </a:r>
            <a:r>
              <a:rPr dirty="0" err="1"/>
              <a:t>развитие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многогранной</a:t>
            </a:r>
            <a:r>
              <a:rPr dirty="0"/>
              <a:t> и </a:t>
            </a:r>
            <a:r>
              <a:rPr dirty="0" err="1"/>
              <a:t>целостной</a:t>
            </a:r>
            <a:r>
              <a:rPr dirty="0"/>
              <a:t> </a:t>
            </a:r>
            <a:r>
              <a:rPr dirty="0" err="1"/>
              <a:t>личности</a:t>
            </a:r>
            <a:r>
              <a:rPr dirty="0"/>
              <a:t> </a:t>
            </a:r>
            <a:r>
              <a:rPr dirty="0" err="1"/>
              <a:t>во</a:t>
            </a:r>
            <a:r>
              <a:rPr dirty="0"/>
              <a:t> </a:t>
            </a:r>
            <a:r>
              <a:rPr dirty="0" err="1"/>
              <a:t>многом</a:t>
            </a:r>
            <a:r>
              <a:rPr dirty="0"/>
              <a:t> </a:t>
            </a:r>
            <a:r>
              <a:rPr dirty="0" err="1"/>
              <a:t>зависит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того</a:t>
            </a:r>
            <a:r>
              <a:rPr dirty="0"/>
              <a:t>, </a:t>
            </a:r>
            <a:r>
              <a:rPr dirty="0" err="1"/>
              <a:t>насколько</a:t>
            </a:r>
            <a:r>
              <a:rPr dirty="0"/>
              <a:t> </a:t>
            </a:r>
            <a:r>
              <a:rPr dirty="0" err="1"/>
              <a:t>комфортно</a:t>
            </a:r>
            <a:r>
              <a:rPr dirty="0"/>
              <a:t> </a:t>
            </a:r>
            <a:r>
              <a:rPr dirty="0" err="1"/>
              <a:t>он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чувствует</a:t>
            </a:r>
            <a:r>
              <a:rPr dirty="0"/>
              <a:t> в </a:t>
            </a:r>
            <a:r>
              <a:rPr dirty="0" err="1"/>
              <a:t>медицинском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социальном</a:t>
            </a:r>
            <a:r>
              <a:rPr dirty="0"/>
              <a:t> </a:t>
            </a:r>
            <a:r>
              <a:rPr dirty="0" err="1"/>
              <a:t>учреждении</a:t>
            </a:r>
            <a:r>
              <a:rPr dirty="0"/>
              <a:t>, </a:t>
            </a:r>
            <a:r>
              <a:rPr dirty="0" err="1"/>
              <a:t>насколько</a:t>
            </a:r>
            <a:r>
              <a:rPr dirty="0"/>
              <a:t> </a:t>
            </a:r>
            <a:r>
              <a:rPr dirty="0" err="1"/>
              <a:t>доброжелательно</a:t>
            </a:r>
            <a:r>
              <a:rPr dirty="0"/>
              <a:t> </a:t>
            </a:r>
            <a:r>
              <a:rPr dirty="0" err="1"/>
              <a:t>относятся</a:t>
            </a:r>
            <a:r>
              <a:rPr dirty="0"/>
              <a:t> к </a:t>
            </a:r>
            <a:r>
              <a:rPr dirty="0" err="1"/>
              <a:t>нему</a:t>
            </a:r>
            <a:r>
              <a:rPr dirty="0"/>
              <a:t> </a:t>
            </a:r>
            <a:r>
              <a:rPr dirty="0" err="1"/>
              <a:t>окружающие</a:t>
            </a:r>
            <a:r>
              <a:rPr dirty="0"/>
              <a:t>. </a:t>
            </a:r>
            <a:endParaRPr sz="1600" dirty="0"/>
          </a:p>
          <a:p>
            <a:pPr algn="just">
              <a:lnSpc>
                <a:spcPct val="80000"/>
              </a:lnSpc>
              <a:spcBef>
                <a:spcPts val="600"/>
              </a:spcBef>
              <a:buSzTx/>
              <a:buNone/>
              <a:defRPr sz="1600" b="1"/>
            </a:pPr>
            <a:endParaRPr sz="1600" dirty="0"/>
          </a:p>
          <a:p>
            <a:pPr algn="just">
              <a:lnSpc>
                <a:spcPct val="80000"/>
              </a:lnSpc>
              <a:spcBef>
                <a:spcPts val="300"/>
              </a:spcBef>
              <a:buSzTx/>
              <a:buNone/>
              <a:defRPr sz="1400" b="1"/>
            </a:pPr>
            <a:r>
              <a:rPr dirty="0" err="1"/>
              <a:t>Обосновать</a:t>
            </a:r>
            <a:r>
              <a:rPr dirty="0"/>
              <a:t> </a:t>
            </a:r>
            <a:r>
              <a:rPr dirty="0" err="1"/>
              <a:t>необходимость</a:t>
            </a:r>
            <a:r>
              <a:rPr dirty="0"/>
              <a:t> </a:t>
            </a:r>
            <a:r>
              <a:rPr dirty="0" err="1"/>
              <a:t>создания</a:t>
            </a:r>
            <a:r>
              <a:rPr dirty="0"/>
              <a:t> </a:t>
            </a:r>
            <a:r>
              <a:rPr dirty="0" err="1"/>
              <a:t>сенсорных</a:t>
            </a:r>
            <a:r>
              <a:rPr dirty="0"/>
              <a:t> </a:t>
            </a:r>
            <a:r>
              <a:rPr dirty="0" err="1"/>
              <a:t>комнат</a:t>
            </a:r>
            <a:r>
              <a:rPr dirty="0"/>
              <a:t> в г. </a:t>
            </a:r>
            <a:r>
              <a:rPr dirty="0" err="1"/>
              <a:t>Ижевске</a:t>
            </a:r>
            <a:endParaRPr sz="2900" dirty="0"/>
          </a:p>
          <a:p>
            <a:pPr>
              <a:lnSpc>
                <a:spcPct val="80000"/>
              </a:lnSpc>
              <a:spcBef>
                <a:spcPts val="600"/>
              </a:spcBef>
              <a:buSzTx/>
              <a:buNone/>
              <a:defRPr sz="1600" b="1"/>
            </a:pPr>
            <a:endParaRPr sz="2900" dirty="0"/>
          </a:p>
          <a:p>
            <a:pPr algn="just">
              <a:lnSpc>
                <a:spcPct val="80000"/>
              </a:lnSpc>
              <a:spcBef>
                <a:spcPts val="300"/>
              </a:spcBef>
              <a:defRPr sz="1400"/>
            </a:pPr>
            <a:r>
              <a:rPr dirty="0" err="1"/>
              <a:t>Программа</a:t>
            </a:r>
            <a:r>
              <a:rPr dirty="0"/>
              <a:t> </a:t>
            </a:r>
            <a:r>
              <a:rPr dirty="0" err="1"/>
              <a:t>способствует</a:t>
            </a:r>
            <a:r>
              <a:rPr dirty="0"/>
              <a:t> </a:t>
            </a:r>
            <a:r>
              <a:rPr dirty="0" err="1"/>
              <a:t>реализации</a:t>
            </a:r>
            <a:r>
              <a:rPr dirty="0"/>
              <a:t> </a:t>
            </a:r>
            <a:r>
              <a:rPr dirty="0" err="1"/>
              <a:t>Государственной</a:t>
            </a:r>
            <a:r>
              <a:rPr dirty="0"/>
              <a:t> </a:t>
            </a:r>
            <a:r>
              <a:rPr dirty="0" err="1"/>
              <a:t>программы</a:t>
            </a:r>
            <a:r>
              <a:rPr dirty="0"/>
              <a:t> «</a:t>
            </a:r>
            <a:r>
              <a:rPr dirty="0" err="1"/>
              <a:t>Доступная</a:t>
            </a:r>
            <a:r>
              <a:rPr dirty="0"/>
              <a:t> </a:t>
            </a:r>
            <a:r>
              <a:rPr dirty="0" err="1"/>
              <a:t>среда</a:t>
            </a:r>
            <a:r>
              <a:rPr dirty="0"/>
              <a:t>».</a:t>
            </a:r>
            <a:endParaRPr sz="2900" dirty="0"/>
          </a:p>
          <a:p>
            <a:pPr algn="just">
              <a:lnSpc>
                <a:spcPct val="80000"/>
              </a:lnSpc>
              <a:spcBef>
                <a:spcPts val="300"/>
              </a:spcBef>
              <a:defRPr sz="1400"/>
            </a:pP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состоянию</a:t>
            </a:r>
            <a:r>
              <a:rPr dirty="0"/>
              <a:t>  </a:t>
            </a:r>
            <a:r>
              <a:rPr dirty="0" err="1"/>
              <a:t>на</a:t>
            </a:r>
            <a:r>
              <a:rPr dirty="0"/>
              <a:t> 2016г. в </a:t>
            </a:r>
            <a:r>
              <a:rPr dirty="0" err="1"/>
              <a:t>Ижевске</a:t>
            </a:r>
            <a:r>
              <a:rPr dirty="0"/>
              <a:t> </a:t>
            </a:r>
            <a:r>
              <a:rPr dirty="0" err="1"/>
              <a:t>зарегистрировано</a:t>
            </a:r>
            <a:r>
              <a:rPr dirty="0"/>
              <a:t> 2 010 </a:t>
            </a:r>
            <a:r>
              <a:rPr dirty="0" err="1"/>
              <a:t>детей-инвалидов</a:t>
            </a:r>
            <a:r>
              <a:rPr dirty="0"/>
              <a:t>. </a:t>
            </a:r>
            <a:endParaRPr sz="2900" dirty="0"/>
          </a:p>
          <a:p>
            <a:pPr algn="just">
              <a:lnSpc>
                <a:spcPct val="80000"/>
              </a:lnSpc>
              <a:spcBef>
                <a:spcPts val="300"/>
              </a:spcBef>
              <a:defRPr sz="1400"/>
            </a:pPr>
            <a:r>
              <a:rPr dirty="0" err="1"/>
              <a:t>Действует</a:t>
            </a:r>
            <a:r>
              <a:rPr dirty="0"/>
              <a:t> </a:t>
            </a:r>
            <a:r>
              <a:rPr dirty="0" err="1"/>
              <a:t>один</a:t>
            </a:r>
            <a:r>
              <a:rPr dirty="0"/>
              <a:t> </a:t>
            </a:r>
            <a:r>
              <a:rPr dirty="0" err="1"/>
              <a:t>реабилитационный</a:t>
            </a:r>
            <a:r>
              <a:rPr dirty="0"/>
              <a:t> </a:t>
            </a:r>
            <a:r>
              <a:rPr dirty="0" err="1"/>
              <a:t>центр</a:t>
            </a:r>
            <a:r>
              <a:rPr dirty="0"/>
              <a:t>. </a:t>
            </a:r>
            <a:r>
              <a:rPr dirty="0" err="1"/>
              <a:t>Получить</a:t>
            </a:r>
            <a:r>
              <a:rPr dirty="0"/>
              <a:t> </a:t>
            </a:r>
            <a:r>
              <a:rPr dirty="0" err="1"/>
              <a:t>полноценное</a:t>
            </a:r>
            <a:r>
              <a:rPr dirty="0"/>
              <a:t> </a:t>
            </a:r>
            <a:r>
              <a:rPr dirty="0" err="1"/>
              <a:t>систематическое</a:t>
            </a:r>
            <a:r>
              <a:rPr dirty="0"/>
              <a:t> </a:t>
            </a:r>
            <a:r>
              <a:rPr dirty="0" err="1"/>
              <a:t>развитие</a:t>
            </a:r>
            <a:r>
              <a:rPr dirty="0"/>
              <a:t> </a:t>
            </a:r>
            <a:r>
              <a:rPr dirty="0" err="1"/>
              <a:t>ребенка-инвалида</a:t>
            </a:r>
            <a:r>
              <a:rPr dirty="0"/>
              <a:t>  </a:t>
            </a:r>
            <a:r>
              <a:rPr dirty="0" err="1"/>
              <a:t>могут</a:t>
            </a:r>
            <a:r>
              <a:rPr dirty="0"/>
              <a:t>  </a:t>
            </a:r>
            <a:r>
              <a:rPr dirty="0" err="1"/>
              <a:t>далеко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семьи</a:t>
            </a:r>
            <a:r>
              <a:rPr dirty="0"/>
              <a:t>.</a:t>
            </a:r>
            <a:endParaRPr sz="2900" dirty="0"/>
          </a:p>
          <a:p>
            <a:pPr algn="just">
              <a:lnSpc>
                <a:spcPct val="80000"/>
              </a:lnSpc>
              <a:spcBef>
                <a:spcPts val="300"/>
              </a:spcBef>
              <a:defRPr sz="1400"/>
            </a:pPr>
            <a:r>
              <a:rPr dirty="0" err="1"/>
              <a:t>Остро</a:t>
            </a:r>
            <a:r>
              <a:rPr dirty="0"/>
              <a:t> </a:t>
            </a:r>
            <a:r>
              <a:rPr dirty="0" err="1"/>
              <a:t>стоит</a:t>
            </a:r>
            <a:r>
              <a:rPr dirty="0"/>
              <a:t> </a:t>
            </a:r>
            <a:r>
              <a:rPr dirty="0" err="1"/>
              <a:t>вопрос</a:t>
            </a:r>
            <a:r>
              <a:rPr dirty="0"/>
              <a:t> о </a:t>
            </a:r>
            <a:r>
              <a:rPr dirty="0" err="1"/>
              <a:t>территориальной</a:t>
            </a:r>
            <a:r>
              <a:rPr dirty="0"/>
              <a:t> </a:t>
            </a:r>
            <a:r>
              <a:rPr dirty="0" err="1"/>
              <a:t>недоступности</a:t>
            </a:r>
            <a:r>
              <a:rPr dirty="0"/>
              <a:t>  </a:t>
            </a:r>
            <a:r>
              <a:rPr dirty="0" err="1"/>
              <a:t>реабилитации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детей-инвалидов</a:t>
            </a:r>
            <a:r>
              <a:rPr dirty="0"/>
              <a:t>. </a:t>
            </a:r>
            <a:endParaRPr sz="2900" dirty="0"/>
          </a:p>
          <a:p>
            <a:pPr algn="just">
              <a:lnSpc>
                <a:spcPct val="80000"/>
              </a:lnSpc>
              <a:spcBef>
                <a:spcPts val="300"/>
              </a:spcBef>
              <a:defRPr sz="1400"/>
            </a:pPr>
            <a:r>
              <a:rPr dirty="0" err="1"/>
              <a:t>Центры</a:t>
            </a:r>
            <a:r>
              <a:rPr dirty="0"/>
              <a:t> </a:t>
            </a:r>
            <a:r>
              <a:rPr dirty="0" err="1"/>
              <a:t>социального</a:t>
            </a:r>
            <a:r>
              <a:rPr dirty="0"/>
              <a:t> </a:t>
            </a:r>
            <a:r>
              <a:rPr dirty="0" err="1"/>
              <a:t>обслуживания</a:t>
            </a:r>
            <a:r>
              <a:rPr dirty="0"/>
              <a:t> г. </a:t>
            </a:r>
            <a:r>
              <a:rPr dirty="0" err="1"/>
              <a:t>Ижевска</a:t>
            </a:r>
            <a:r>
              <a:rPr dirty="0"/>
              <a:t>, </a:t>
            </a:r>
            <a:r>
              <a:rPr dirty="0" err="1"/>
              <a:t>специалисты</a:t>
            </a:r>
            <a:r>
              <a:rPr dirty="0"/>
              <a:t> </a:t>
            </a:r>
            <a:r>
              <a:rPr dirty="0" err="1"/>
              <a:t>которых</a:t>
            </a:r>
            <a:r>
              <a:rPr dirty="0"/>
              <a:t> </a:t>
            </a:r>
            <a:r>
              <a:rPr dirty="0" err="1"/>
              <a:t>непосредственно</a:t>
            </a:r>
            <a:r>
              <a:rPr dirty="0"/>
              <a:t> </a:t>
            </a:r>
            <a:r>
              <a:rPr dirty="0" err="1"/>
              <a:t>осуществляют</a:t>
            </a:r>
            <a:r>
              <a:rPr dirty="0"/>
              <a:t> </a:t>
            </a:r>
            <a:r>
              <a:rPr dirty="0" err="1"/>
              <a:t>реабилитацию</a:t>
            </a:r>
            <a:r>
              <a:rPr dirty="0"/>
              <a:t> </a:t>
            </a:r>
            <a:r>
              <a:rPr dirty="0" err="1"/>
              <a:t>детей-инвалидов</a:t>
            </a:r>
            <a:r>
              <a:rPr dirty="0"/>
              <a:t> в </a:t>
            </a:r>
            <a:r>
              <a:rPr dirty="0" err="1"/>
              <a:t>районах</a:t>
            </a:r>
            <a:r>
              <a:rPr dirty="0"/>
              <a:t> г. </a:t>
            </a:r>
            <a:r>
              <a:rPr dirty="0" err="1"/>
              <a:t>Ижевска</a:t>
            </a:r>
            <a:r>
              <a:rPr dirty="0"/>
              <a:t>, </a:t>
            </a:r>
            <a:r>
              <a:rPr dirty="0" err="1"/>
              <a:t>остро</a:t>
            </a:r>
            <a:r>
              <a:rPr dirty="0"/>
              <a:t> </a:t>
            </a:r>
            <a:r>
              <a:rPr dirty="0" err="1"/>
              <a:t>нуждаются</a:t>
            </a:r>
            <a:r>
              <a:rPr dirty="0"/>
              <a:t> в </a:t>
            </a:r>
            <a:r>
              <a:rPr dirty="0" err="1"/>
              <a:t>специализированном</a:t>
            </a:r>
            <a:r>
              <a:rPr dirty="0"/>
              <a:t> </a:t>
            </a:r>
            <a:r>
              <a:rPr dirty="0" err="1"/>
              <a:t>сенсорном</a:t>
            </a:r>
            <a:r>
              <a:rPr dirty="0"/>
              <a:t> </a:t>
            </a:r>
            <a:r>
              <a:rPr dirty="0" err="1"/>
              <a:t>оборудовании</a:t>
            </a:r>
            <a:r>
              <a:rPr dirty="0"/>
              <a:t>.</a:t>
            </a:r>
            <a:endParaRPr sz="2900" dirty="0"/>
          </a:p>
          <a:p>
            <a:pPr algn="just">
              <a:lnSpc>
                <a:spcPct val="80000"/>
              </a:lnSpc>
              <a:spcBef>
                <a:spcPts val="300"/>
              </a:spcBef>
              <a:defRPr sz="1400"/>
            </a:pPr>
            <a:r>
              <a:rPr dirty="0" err="1"/>
              <a:t>Принцип</a:t>
            </a:r>
            <a:r>
              <a:rPr dirty="0"/>
              <a:t> </a:t>
            </a:r>
            <a:r>
              <a:rPr dirty="0" err="1"/>
              <a:t>бесплатности</a:t>
            </a:r>
            <a:r>
              <a:rPr dirty="0"/>
              <a:t> </a:t>
            </a:r>
            <a:r>
              <a:rPr dirty="0" err="1"/>
              <a:t>посещения</a:t>
            </a:r>
            <a:r>
              <a:rPr dirty="0"/>
              <a:t> </a:t>
            </a:r>
            <a:r>
              <a:rPr dirty="0" err="1"/>
              <a:t>сенсорных</a:t>
            </a:r>
            <a:r>
              <a:rPr dirty="0"/>
              <a:t> </a:t>
            </a:r>
            <a:r>
              <a:rPr dirty="0" err="1"/>
              <a:t>комнат</a:t>
            </a:r>
            <a:r>
              <a:rPr dirty="0"/>
              <a:t> </a:t>
            </a:r>
            <a:r>
              <a:rPr dirty="0" err="1"/>
              <a:t>детьми-инвалидами</a:t>
            </a:r>
            <a:r>
              <a:rPr dirty="0"/>
              <a:t>.</a:t>
            </a:r>
          </a:p>
        </p:txBody>
      </p:sp>
      <p:pic>
        <p:nvPicPr>
          <p:cNvPr id="137" name="image2.jpeg" descr="лого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3425" y="0"/>
            <a:ext cx="1904571" cy="942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dirty="0"/>
              <a:t> </a:t>
            </a:r>
            <a:r>
              <a:rPr sz="2100" dirty="0" err="1" smtClean="0"/>
              <a:t>Реализаци</a:t>
            </a:r>
            <a:r>
              <a:rPr lang="ru-RU" sz="2100" dirty="0" smtClean="0"/>
              <a:t>я</a:t>
            </a:r>
            <a:r>
              <a:rPr sz="2100" dirty="0" smtClean="0"/>
              <a:t> </a:t>
            </a:r>
            <a:r>
              <a:rPr sz="2100" dirty="0" err="1"/>
              <a:t>программы</a:t>
            </a:r>
            <a:r>
              <a:rPr sz="2100" dirty="0"/>
              <a:t> </a:t>
            </a:r>
            <a:br>
              <a:rPr sz="2100" dirty="0"/>
            </a:br>
            <a:r>
              <a:rPr sz="2100" dirty="0"/>
              <a:t>«</a:t>
            </a:r>
            <a:r>
              <a:rPr sz="2100" dirty="0" err="1"/>
              <a:t>Доступная</a:t>
            </a:r>
            <a:r>
              <a:rPr sz="2100" dirty="0"/>
              <a:t> </a:t>
            </a:r>
            <a:r>
              <a:rPr sz="2100" dirty="0" err="1"/>
              <a:t>сенсорная</a:t>
            </a:r>
            <a:r>
              <a:rPr sz="2100" dirty="0"/>
              <a:t> </a:t>
            </a:r>
            <a:r>
              <a:rPr sz="2100" dirty="0" err="1"/>
              <a:t>комната</a:t>
            </a:r>
            <a:r>
              <a:rPr sz="2100" dirty="0"/>
              <a:t>»</a:t>
            </a:r>
            <a:br>
              <a:rPr sz="2100" dirty="0"/>
            </a:br>
            <a:r>
              <a:rPr sz="2100" dirty="0" err="1"/>
              <a:t>Сроки</a:t>
            </a:r>
            <a:r>
              <a:rPr sz="2100" dirty="0"/>
              <a:t> </a:t>
            </a:r>
            <a:r>
              <a:rPr sz="2100" dirty="0" err="1"/>
              <a:t>реализации</a:t>
            </a:r>
            <a:r>
              <a:rPr sz="2100" dirty="0"/>
              <a:t> 2016-2018г.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79608" y="1225217"/>
            <a:ext cx="8762333" cy="5509317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2000" b="1"/>
            </a:pPr>
            <a:endParaRPr dirty="0"/>
          </a:p>
          <a:p>
            <a:pPr algn="just">
              <a:spcBef>
                <a:spcPts val="400"/>
              </a:spcBef>
              <a:defRPr sz="1800"/>
            </a:pPr>
            <a:r>
              <a:rPr dirty="0" err="1"/>
              <a:t>Обращение</a:t>
            </a:r>
            <a:r>
              <a:rPr dirty="0"/>
              <a:t> БФ «ДОБРО» в </a:t>
            </a:r>
            <a:r>
              <a:rPr dirty="0" err="1"/>
              <a:t>адрес</a:t>
            </a:r>
            <a:r>
              <a:rPr dirty="0"/>
              <a:t> </a:t>
            </a:r>
            <a:r>
              <a:rPr dirty="0" err="1"/>
              <a:t>Министерства</a:t>
            </a:r>
            <a:r>
              <a:rPr dirty="0"/>
              <a:t> </a:t>
            </a:r>
            <a:r>
              <a:rPr dirty="0" err="1"/>
              <a:t>социальной</a:t>
            </a:r>
            <a:r>
              <a:rPr dirty="0"/>
              <a:t>, </a:t>
            </a:r>
            <a:r>
              <a:rPr dirty="0" err="1"/>
              <a:t>семейной</a:t>
            </a:r>
            <a:r>
              <a:rPr dirty="0"/>
              <a:t> и </a:t>
            </a:r>
            <a:r>
              <a:rPr dirty="0" err="1"/>
              <a:t>демографической</a:t>
            </a:r>
            <a:r>
              <a:rPr dirty="0"/>
              <a:t> </a:t>
            </a:r>
            <a:r>
              <a:rPr dirty="0" err="1"/>
              <a:t>политики</a:t>
            </a:r>
            <a:r>
              <a:rPr dirty="0"/>
              <a:t> УР с </a:t>
            </a:r>
            <a:r>
              <a:rPr dirty="0" err="1"/>
              <a:t>запросом</a:t>
            </a:r>
            <a:r>
              <a:rPr dirty="0"/>
              <a:t> о </a:t>
            </a:r>
            <a:r>
              <a:rPr dirty="0" err="1"/>
              <a:t>предоставлении</a:t>
            </a:r>
            <a:r>
              <a:rPr dirty="0"/>
              <a:t> </a:t>
            </a:r>
            <a:r>
              <a:rPr dirty="0" err="1"/>
              <a:t>помещений</a:t>
            </a:r>
            <a:r>
              <a:rPr dirty="0"/>
              <a:t> в </a:t>
            </a:r>
            <a:r>
              <a:rPr dirty="0" err="1"/>
              <a:t>государственных</a:t>
            </a:r>
            <a:r>
              <a:rPr dirty="0"/>
              <a:t> </a:t>
            </a:r>
            <a:r>
              <a:rPr dirty="0" err="1"/>
              <a:t>социальных</a:t>
            </a:r>
            <a:r>
              <a:rPr dirty="0"/>
              <a:t> </a:t>
            </a:r>
            <a:r>
              <a:rPr dirty="0" err="1"/>
              <a:t>учреждениях</a:t>
            </a:r>
            <a:r>
              <a:rPr dirty="0"/>
              <a:t>, </a:t>
            </a:r>
            <a:r>
              <a:rPr dirty="0" err="1"/>
              <a:t>остро</a:t>
            </a:r>
            <a:r>
              <a:rPr dirty="0"/>
              <a:t> </a:t>
            </a:r>
            <a:r>
              <a:rPr dirty="0" err="1"/>
              <a:t>нуждающихся</a:t>
            </a:r>
            <a:r>
              <a:rPr dirty="0"/>
              <a:t> в </a:t>
            </a:r>
            <a:r>
              <a:rPr dirty="0" err="1"/>
              <a:t>специализированном</a:t>
            </a:r>
            <a:r>
              <a:rPr dirty="0"/>
              <a:t> </a:t>
            </a:r>
            <a:r>
              <a:rPr dirty="0" err="1"/>
              <a:t>сенсорном</a:t>
            </a:r>
            <a:r>
              <a:rPr dirty="0"/>
              <a:t> </a:t>
            </a:r>
            <a:r>
              <a:rPr dirty="0" err="1"/>
              <a:t>оборудовании</a:t>
            </a:r>
            <a:r>
              <a:rPr dirty="0"/>
              <a:t>, и </a:t>
            </a:r>
            <a:r>
              <a:rPr dirty="0" err="1"/>
              <a:t>возможности</a:t>
            </a:r>
            <a:r>
              <a:rPr dirty="0"/>
              <a:t> </a:t>
            </a:r>
            <a:r>
              <a:rPr dirty="0" err="1"/>
              <a:t>предоставления</a:t>
            </a:r>
            <a:r>
              <a:rPr dirty="0"/>
              <a:t> </a:t>
            </a:r>
            <a:r>
              <a:rPr dirty="0" err="1"/>
              <a:t>помещений</a:t>
            </a:r>
            <a:r>
              <a:rPr dirty="0"/>
              <a:t> в </a:t>
            </a:r>
            <a:r>
              <a:rPr dirty="0" err="1"/>
              <a:t>таких</a:t>
            </a:r>
            <a:r>
              <a:rPr dirty="0"/>
              <a:t> </a:t>
            </a:r>
            <a:r>
              <a:rPr dirty="0" err="1"/>
              <a:t>учреждениях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оборудования</a:t>
            </a:r>
            <a:r>
              <a:rPr dirty="0"/>
              <a:t> </a:t>
            </a:r>
            <a:r>
              <a:rPr dirty="0" err="1"/>
              <a:t>сенсорных</a:t>
            </a:r>
            <a:r>
              <a:rPr dirty="0"/>
              <a:t> </a:t>
            </a:r>
            <a:r>
              <a:rPr dirty="0" err="1"/>
              <a:t>комнат</a:t>
            </a:r>
            <a:r>
              <a:rPr dirty="0"/>
              <a:t>.</a:t>
            </a:r>
          </a:p>
          <a:p>
            <a:pPr algn="just">
              <a:spcBef>
                <a:spcPts val="400"/>
              </a:spcBef>
              <a:defRPr sz="1800"/>
            </a:pPr>
            <a:r>
              <a:rPr dirty="0" err="1"/>
              <a:t>Министерством</a:t>
            </a:r>
            <a:r>
              <a:rPr dirty="0"/>
              <a:t> </a:t>
            </a:r>
            <a:r>
              <a:rPr dirty="0" err="1"/>
              <a:t>социальной</a:t>
            </a:r>
            <a:r>
              <a:rPr dirty="0"/>
              <a:t>, </a:t>
            </a:r>
            <a:r>
              <a:rPr dirty="0" err="1"/>
              <a:t>семейной</a:t>
            </a:r>
            <a:r>
              <a:rPr dirty="0"/>
              <a:t> и </a:t>
            </a:r>
            <a:r>
              <a:rPr dirty="0" err="1"/>
              <a:t>демографической</a:t>
            </a:r>
            <a:r>
              <a:rPr dirty="0"/>
              <a:t> </a:t>
            </a:r>
            <a:r>
              <a:rPr dirty="0" err="1"/>
              <a:t>политики</a:t>
            </a:r>
            <a:r>
              <a:rPr dirty="0"/>
              <a:t> УР </a:t>
            </a:r>
            <a:r>
              <a:rPr dirty="0" err="1"/>
              <a:t>предоставлены</a:t>
            </a:r>
            <a:r>
              <a:rPr dirty="0"/>
              <a:t> 5 </a:t>
            </a:r>
            <a:r>
              <a:rPr dirty="0" err="1"/>
              <a:t>типовых</a:t>
            </a:r>
            <a:r>
              <a:rPr dirty="0"/>
              <a:t> </a:t>
            </a:r>
            <a:r>
              <a:rPr dirty="0" err="1"/>
              <a:t>помещений</a:t>
            </a:r>
            <a:r>
              <a:rPr dirty="0"/>
              <a:t> в </a:t>
            </a:r>
            <a:r>
              <a:rPr dirty="0" err="1"/>
              <a:t>Центрах</a:t>
            </a:r>
            <a:r>
              <a:rPr dirty="0"/>
              <a:t> </a:t>
            </a:r>
            <a:r>
              <a:rPr dirty="0" err="1"/>
              <a:t>социального</a:t>
            </a:r>
            <a:r>
              <a:rPr dirty="0"/>
              <a:t> </a:t>
            </a:r>
            <a:r>
              <a:rPr dirty="0" err="1"/>
              <a:t>обслуживания</a:t>
            </a:r>
            <a:r>
              <a:rPr dirty="0"/>
              <a:t> </a:t>
            </a:r>
            <a:r>
              <a:rPr dirty="0" err="1"/>
              <a:t>районов</a:t>
            </a:r>
            <a:r>
              <a:rPr dirty="0"/>
              <a:t> г. </a:t>
            </a:r>
            <a:r>
              <a:rPr dirty="0" err="1"/>
              <a:t>Ижевска</a:t>
            </a:r>
            <a:r>
              <a:rPr dirty="0"/>
              <a:t> </a:t>
            </a:r>
            <a:r>
              <a:rPr dirty="0" err="1"/>
              <a:t>площадью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более</a:t>
            </a:r>
            <a:r>
              <a:rPr dirty="0"/>
              <a:t> 15 </a:t>
            </a:r>
            <a:r>
              <a:rPr dirty="0" err="1"/>
              <a:t>кв.м</a:t>
            </a:r>
            <a:r>
              <a:rPr dirty="0"/>
              <a:t>., в </a:t>
            </a:r>
            <a:r>
              <a:rPr dirty="0" err="1"/>
              <a:t>хорошем</a:t>
            </a:r>
            <a:r>
              <a:rPr dirty="0"/>
              <a:t> </a:t>
            </a:r>
            <a:r>
              <a:rPr dirty="0" err="1"/>
              <a:t>состоянии</a:t>
            </a:r>
            <a:r>
              <a:rPr dirty="0"/>
              <a:t>,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требующие</a:t>
            </a:r>
            <a:r>
              <a:rPr dirty="0"/>
              <a:t> </a:t>
            </a:r>
            <a:r>
              <a:rPr dirty="0" err="1"/>
              <a:t>капитального</a:t>
            </a:r>
            <a:r>
              <a:rPr dirty="0"/>
              <a:t> </a:t>
            </a:r>
            <a:r>
              <a:rPr dirty="0" err="1"/>
              <a:t>ремонта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оборудования</a:t>
            </a:r>
            <a:r>
              <a:rPr dirty="0"/>
              <a:t> </a:t>
            </a:r>
            <a:r>
              <a:rPr dirty="0" err="1"/>
              <a:t>сенсорных</a:t>
            </a:r>
            <a:r>
              <a:rPr dirty="0"/>
              <a:t> </a:t>
            </a:r>
            <a:r>
              <a:rPr dirty="0" err="1"/>
              <a:t>комнат</a:t>
            </a:r>
            <a:r>
              <a:rPr dirty="0"/>
              <a:t> в </a:t>
            </a:r>
            <a:r>
              <a:rPr dirty="0" err="1"/>
              <a:t>каждом</a:t>
            </a:r>
            <a:r>
              <a:rPr dirty="0"/>
              <a:t> </a:t>
            </a:r>
            <a:r>
              <a:rPr dirty="0" err="1"/>
              <a:t>районе</a:t>
            </a:r>
            <a:r>
              <a:rPr dirty="0"/>
              <a:t> г. </a:t>
            </a:r>
            <a:r>
              <a:rPr dirty="0" err="1"/>
              <a:t>Ижевска</a:t>
            </a:r>
            <a:r>
              <a:rPr dirty="0"/>
              <a:t>.</a:t>
            </a:r>
          </a:p>
          <a:p>
            <a:pPr algn="just">
              <a:spcBef>
                <a:spcPts val="400"/>
              </a:spcBef>
              <a:defRPr sz="1800"/>
            </a:pPr>
            <a:r>
              <a:rPr dirty="0" err="1" smtClean="0"/>
              <a:t>Заключен</a:t>
            </a:r>
            <a:r>
              <a:rPr dirty="0" smtClean="0"/>
              <a:t> </a:t>
            </a:r>
            <a:r>
              <a:rPr dirty="0" err="1"/>
              <a:t>договор</a:t>
            </a:r>
            <a:r>
              <a:rPr dirty="0"/>
              <a:t> с </a:t>
            </a:r>
            <a:r>
              <a:rPr dirty="0" err="1"/>
              <a:t>производителем</a:t>
            </a:r>
            <a:r>
              <a:rPr dirty="0"/>
              <a:t> </a:t>
            </a:r>
            <a:r>
              <a:rPr dirty="0" err="1"/>
              <a:t>сенсорного</a:t>
            </a:r>
            <a:r>
              <a:rPr dirty="0"/>
              <a:t> </a:t>
            </a:r>
            <a:r>
              <a:rPr dirty="0" err="1"/>
              <a:t>оборудования</a:t>
            </a:r>
            <a:r>
              <a:rPr dirty="0"/>
              <a:t>.</a:t>
            </a:r>
          </a:p>
          <a:p>
            <a:pPr algn="just">
              <a:spcBef>
                <a:spcPts val="400"/>
              </a:spcBef>
              <a:defRPr sz="1800"/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реализацию</a:t>
            </a:r>
            <a:r>
              <a:rPr dirty="0"/>
              <a:t> </a:t>
            </a:r>
            <a:r>
              <a:rPr dirty="0" err="1"/>
              <a:t>программы</a:t>
            </a:r>
            <a:r>
              <a:rPr dirty="0"/>
              <a:t> </a:t>
            </a:r>
            <a:r>
              <a:rPr dirty="0" err="1"/>
              <a:t>привлечены</a:t>
            </a:r>
            <a:r>
              <a:rPr dirty="0"/>
              <a:t> </a:t>
            </a:r>
            <a:r>
              <a:rPr dirty="0" err="1"/>
              <a:t>пожертвования</a:t>
            </a:r>
            <a:r>
              <a:rPr dirty="0"/>
              <a:t> в </a:t>
            </a:r>
            <a:r>
              <a:rPr dirty="0" err="1"/>
              <a:t>размере</a:t>
            </a:r>
            <a:r>
              <a:rPr dirty="0"/>
              <a:t> 593 036 </a:t>
            </a:r>
            <a:r>
              <a:rPr dirty="0" err="1"/>
              <a:t>руб</a:t>
            </a:r>
            <a:r>
              <a:rPr dirty="0"/>
              <a:t>.</a:t>
            </a:r>
          </a:p>
          <a:p>
            <a:pPr algn="just">
              <a:spcBef>
                <a:spcPts val="400"/>
              </a:spcBef>
              <a:defRPr sz="1800"/>
            </a:pPr>
            <a:r>
              <a:rPr dirty="0" err="1"/>
              <a:t>Планируемая</a:t>
            </a:r>
            <a:r>
              <a:rPr dirty="0"/>
              <a:t> </a:t>
            </a:r>
            <a:r>
              <a:rPr dirty="0" err="1"/>
              <a:t>дата</a:t>
            </a:r>
            <a:r>
              <a:rPr dirty="0"/>
              <a:t> </a:t>
            </a:r>
            <a:r>
              <a:rPr dirty="0" err="1"/>
              <a:t>открытия</a:t>
            </a:r>
            <a:r>
              <a:rPr dirty="0"/>
              <a:t> </a:t>
            </a:r>
            <a:r>
              <a:rPr dirty="0" err="1"/>
              <a:t>первой</a:t>
            </a:r>
            <a:r>
              <a:rPr dirty="0"/>
              <a:t> </a:t>
            </a:r>
            <a:r>
              <a:rPr dirty="0" err="1"/>
              <a:t>сенсорной</a:t>
            </a:r>
            <a:r>
              <a:rPr dirty="0"/>
              <a:t> </a:t>
            </a:r>
            <a:r>
              <a:rPr dirty="0" err="1"/>
              <a:t>комнаты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Центре</a:t>
            </a:r>
            <a:r>
              <a:rPr dirty="0"/>
              <a:t> </a:t>
            </a:r>
            <a:r>
              <a:rPr dirty="0" err="1"/>
              <a:t>социального</a:t>
            </a:r>
            <a:r>
              <a:rPr dirty="0"/>
              <a:t> </a:t>
            </a:r>
            <a:r>
              <a:rPr dirty="0" err="1"/>
              <a:t>обслуживания</a:t>
            </a:r>
            <a:r>
              <a:rPr dirty="0"/>
              <a:t> </a:t>
            </a:r>
            <a:r>
              <a:rPr dirty="0" err="1"/>
              <a:t>Устиновского</a:t>
            </a:r>
            <a:r>
              <a:rPr dirty="0"/>
              <a:t> </a:t>
            </a:r>
            <a:r>
              <a:rPr dirty="0" err="1"/>
              <a:t>района</a:t>
            </a:r>
            <a:r>
              <a:rPr dirty="0"/>
              <a:t> г. </a:t>
            </a:r>
            <a:r>
              <a:rPr dirty="0" err="1"/>
              <a:t>Ижевска</a:t>
            </a:r>
            <a:r>
              <a:rPr dirty="0"/>
              <a:t> – </a:t>
            </a:r>
            <a:r>
              <a:rPr lang="ru-RU" dirty="0" smtClean="0"/>
              <a:t>март</a:t>
            </a:r>
            <a:r>
              <a:rPr dirty="0" smtClean="0"/>
              <a:t> </a:t>
            </a:r>
            <a:r>
              <a:rPr dirty="0"/>
              <a:t>2017г.</a:t>
            </a:r>
          </a:p>
        </p:txBody>
      </p:sp>
      <p:pic>
        <p:nvPicPr>
          <p:cNvPr id="141" name="image2.jpeg" descr="лого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3425" y="0"/>
            <a:ext cx="1904571" cy="942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000372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rPr dirty="0" err="1"/>
              <a:t>Типовая</a:t>
            </a:r>
            <a:r>
              <a:rPr dirty="0"/>
              <a:t> </a:t>
            </a:r>
            <a:r>
              <a:rPr dirty="0" err="1"/>
              <a:t>визуализация</a:t>
            </a:r>
            <a:r>
              <a:rPr dirty="0"/>
              <a:t> </a:t>
            </a:r>
            <a:r>
              <a:rPr dirty="0" err="1"/>
              <a:t>помещения</a:t>
            </a:r>
            <a:r>
              <a:rPr dirty="0"/>
              <a:t> </a:t>
            </a:r>
            <a:br>
              <a:rPr dirty="0"/>
            </a:b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сенсорную</a:t>
            </a:r>
            <a:r>
              <a:rPr dirty="0"/>
              <a:t> </a:t>
            </a:r>
            <a:r>
              <a:rPr dirty="0" err="1"/>
              <a:t>комнату</a:t>
            </a:r>
            <a:endParaRPr dirty="0"/>
          </a:p>
        </p:txBody>
      </p:sp>
      <p:pic>
        <p:nvPicPr>
          <p:cNvPr id="144" name="image7.jpeg" descr="C:\Users\admin\Desktop\1-1 (2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16093"/>
            <a:ext cx="3457977" cy="2299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8.jpeg" descr="C:\Users\admin\Desktop\1-2 (2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6273" y="1516093"/>
            <a:ext cx="3457979" cy="2299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9.jpeg" descr="C:\Users\admin\Desktop\1-3 (2)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20472" y="4354750"/>
            <a:ext cx="3546832" cy="2358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Программа «Адресная помощь»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400" dirty="0" smtClean="0"/>
              <a:t>Оказание </a:t>
            </a:r>
            <a:r>
              <a:rPr lang="ru-RU" sz="2400" dirty="0"/>
              <a:t>помощи конкретным детям с </a:t>
            </a:r>
            <a:r>
              <a:rPr lang="ru-RU" sz="2400" dirty="0" smtClean="0"/>
              <a:t>тяжелыми            заболеваниями</a:t>
            </a:r>
            <a:r>
              <a:rPr lang="ru-RU" sz="2400" dirty="0"/>
              <a:t>.</a:t>
            </a:r>
          </a:p>
          <a:p>
            <a:pPr marL="0" indent="0" fontAlgn="base">
              <a:buNone/>
            </a:pPr>
            <a:r>
              <a:rPr lang="ru-RU" sz="2000" dirty="0"/>
              <a:t>Благотворительные пожертвования в рамках программы направляются на оплату:</a:t>
            </a:r>
          </a:p>
          <a:p>
            <a:pPr fontAlgn="base"/>
            <a:r>
              <a:rPr lang="ru-RU" sz="2000" dirty="0"/>
              <a:t>– диагностики и лечения детей;</a:t>
            </a:r>
          </a:p>
          <a:p>
            <a:pPr fontAlgn="base"/>
            <a:r>
              <a:rPr lang="ru-RU" sz="2000" dirty="0"/>
              <a:t>– операций;</a:t>
            </a:r>
          </a:p>
          <a:p>
            <a:pPr fontAlgn="base"/>
            <a:r>
              <a:rPr lang="ru-RU" sz="2000" dirty="0"/>
              <a:t>– лекарственных препаратов, оборудования и расходных материалов;</a:t>
            </a:r>
          </a:p>
          <a:p>
            <a:pPr fontAlgn="base"/>
            <a:r>
              <a:rPr lang="ru-RU" sz="2000" dirty="0"/>
              <a:t>– медицинской реабилитации;</a:t>
            </a:r>
          </a:p>
          <a:p>
            <a:pPr fontAlgn="base"/>
            <a:r>
              <a:rPr lang="ru-RU" sz="2000" dirty="0"/>
              <a:t>– паллиативной помощи детям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image2.jpeg" descr="лого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3425" y="0"/>
            <a:ext cx="1904571" cy="9421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92028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4279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2800"/>
            </a:lvl1pPr>
          </a:lstStyle>
          <a:p>
            <a:r>
              <a:rPr lang="ru-RU" dirty="0" smtClean="0"/>
              <a:t>Программа «</a:t>
            </a:r>
            <a:r>
              <a:rPr dirty="0" err="1" smtClean="0"/>
              <a:t>Адре</a:t>
            </a:r>
            <a:r>
              <a:rPr lang="ru-RU" dirty="0" smtClean="0"/>
              <a:t>с</a:t>
            </a:r>
            <a:r>
              <a:rPr dirty="0" err="1" smtClean="0"/>
              <a:t>ная</a:t>
            </a:r>
            <a:r>
              <a:rPr dirty="0" smtClean="0"/>
              <a:t> </a:t>
            </a:r>
            <a:r>
              <a:rPr dirty="0" err="1" smtClean="0"/>
              <a:t>помощь</a:t>
            </a:r>
            <a:r>
              <a:rPr lang="ru-RU" dirty="0" smtClean="0"/>
              <a:t>»</a:t>
            </a:r>
            <a:br>
              <a:rPr lang="ru-RU" dirty="0" smtClean="0"/>
            </a:br>
            <a:endParaRPr dirty="0"/>
          </a:p>
        </p:txBody>
      </p:sp>
      <p:pic>
        <p:nvPicPr>
          <p:cNvPr id="149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995" y="1195788"/>
            <a:ext cx="1905001" cy="190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870102" y="1417638"/>
            <a:ext cx="45720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12121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rPr dirty="0" err="1"/>
              <a:t>Кира</a:t>
            </a:r>
            <a:r>
              <a:rPr dirty="0"/>
              <a:t> </a:t>
            </a:r>
            <a:r>
              <a:rPr dirty="0" err="1"/>
              <a:t>Иванова</a:t>
            </a:r>
            <a:endParaRPr dirty="0"/>
          </a:p>
          <a:p>
            <a:pPr>
              <a:defRPr sz="1400">
                <a:solidFill>
                  <a:srgbClr val="6667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rPr dirty="0"/>
              <a:t>12.03.2008 (8 </a:t>
            </a:r>
            <a:r>
              <a:rPr dirty="0" err="1"/>
              <a:t>лет</a:t>
            </a:r>
            <a:r>
              <a:rPr dirty="0"/>
              <a:t>)</a:t>
            </a:r>
            <a:br>
              <a:rPr dirty="0"/>
            </a:br>
            <a:r>
              <a:rPr dirty="0" err="1"/>
              <a:t>Удмуртская</a:t>
            </a:r>
            <a:r>
              <a:rPr dirty="0"/>
              <a:t> </a:t>
            </a:r>
            <a:r>
              <a:rPr dirty="0" err="1"/>
              <a:t>республика</a:t>
            </a:r>
            <a:r>
              <a:rPr dirty="0"/>
              <a:t>, </a:t>
            </a:r>
            <a:r>
              <a:rPr dirty="0" err="1"/>
              <a:t>город</a:t>
            </a:r>
            <a:r>
              <a:rPr dirty="0"/>
              <a:t> </a:t>
            </a:r>
            <a:r>
              <a:rPr dirty="0" err="1"/>
              <a:t>Ижевск</a:t>
            </a:r>
            <a:r>
              <a:rPr dirty="0"/>
              <a:t/>
            </a:r>
            <a:br>
              <a:rPr dirty="0"/>
            </a:br>
            <a:r>
              <a:rPr b="1" dirty="0" err="1">
                <a:latin typeface="inherit"/>
                <a:ea typeface="inherit"/>
                <a:cs typeface="inherit"/>
                <a:sym typeface="inherit"/>
              </a:rPr>
              <a:t>Детский</a:t>
            </a:r>
            <a:r>
              <a:rPr b="1" dirty="0">
                <a:latin typeface="inherit"/>
                <a:ea typeface="inherit"/>
                <a:cs typeface="inherit"/>
                <a:sym typeface="inherit"/>
              </a:rPr>
              <a:t> </a:t>
            </a:r>
            <a:r>
              <a:rPr b="1" dirty="0" err="1">
                <a:latin typeface="inherit"/>
                <a:ea typeface="inherit"/>
                <a:cs typeface="inherit"/>
                <a:sym typeface="inherit"/>
              </a:rPr>
              <a:t>церебральный</a:t>
            </a:r>
            <a:r>
              <a:rPr b="1" dirty="0">
                <a:latin typeface="inherit"/>
                <a:ea typeface="inherit"/>
                <a:cs typeface="inherit"/>
                <a:sym typeface="inherit"/>
              </a:rPr>
              <a:t> </a:t>
            </a:r>
            <a:r>
              <a:rPr b="1" dirty="0" err="1">
                <a:latin typeface="inherit"/>
                <a:ea typeface="inherit"/>
                <a:cs typeface="inherit"/>
                <a:sym typeface="inherit"/>
              </a:rPr>
              <a:t>паралич</a:t>
            </a:r>
            <a:r>
              <a:rPr b="1" dirty="0">
                <a:latin typeface="inherit"/>
                <a:ea typeface="inherit"/>
                <a:cs typeface="inherit"/>
                <a:sym typeface="inherit"/>
              </a:rPr>
              <a:t/>
            </a:r>
            <a:br>
              <a:rPr b="1" dirty="0">
                <a:latin typeface="inherit"/>
                <a:ea typeface="inherit"/>
                <a:cs typeface="inherit"/>
                <a:sym typeface="inherit"/>
              </a:rPr>
            </a:br>
            <a:r>
              <a:rPr dirty="0" err="1"/>
              <a:t>Сбор</a:t>
            </a:r>
            <a:r>
              <a:rPr dirty="0"/>
              <a:t> </a:t>
            </a:r>
            <a:r>
              <a:rPr b="1" dirty="0">
                <a:latin typeface="inherit"/>
                <a:ea typeface="inherit"/>
                <a:cs typeface="inherit"/>
                <a:sym typeface="inherit"/>
              </a:rPr>
              <a:t> 55 000 </a:t>
            </a:r>
            <a:r>
              <a:rPr b="1" dirty="0" err="1">
                <a:latin typeface="inherit"/>
                <a:ea typeface="inherit"/>
                <a:cs typeface="inherit"/>
                <a:sym typeface="inherit"/>
              </a:rPr>
              <a:t>рублей</a:t>
            </a:r>
            <a:endParaRPr b="1" dirty="0">
              <a:latin typeface="inherit"/>
              <a:ea typeface="inherit"/>
              <a:cs typeface="inherit"/>
              <a:sym typeface="inherit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3889421" y="2648743"/>
            <a:ext cx="3850248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Собрано 22 461.46р</a:t>
            </a:r>
          </a:p>
          <a:p>
            <a:pPr>
              <a:defRPr sz="1600"/>
            </a:pPr>
            <a:r>
              <a:t>Остаток 32 538,54р</a:t>
            </a:r>
          </a:p>
        </p:txBody>
      </p:sp>
      <p:pic>
        <p:nvPicPr>
          <p:cNvPr id="152" name="image1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5995" y="3957570"/>
            <a:ext cx="1905001" cy="190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3889421" y="3879850"/>
            <a:ext cx="4572001" cy="145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12121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t>Воронцова София</a:t>
            </a:r>
          </a:p>
          <a:p>
            <a:pPr>
              <a:defRPr sz="1400">
                <a:solidFill>
                  <a:srgbClr val="66676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t>28.12.2012 (3 года)</a:t>
            </a:r>
            <a:br/>
            <a:r>
              <a:t>Удмуртская республика, Завьяловский район, поселок Октябрьский</a:t>
            </a:r>
            <a:br/>
            <a:r>
              <a:rPr b="1">
                <a:latin typeface="inherit"/>
                <a:ea typeface="inherit"/>
                <a:cs typeface="inherit"/>
                <a:sym typeface="inherit"/>
              </a:rPr>
              <a:t>Десткий церебральный паралич</a:t>
            </a:r>
            <a:br>
              <a:rPr b="1">
                <a:latin typeface="inherit"/>
                <a:ea typeface="inherit"/>
                <a:cs typeface="inherit"/>
                <a:sym typeface="inherit"/>
              </a:rPr>
            </a:br>
            <a:r>
              <a:t>Сбор </a:t>
            </a:r>
            <a:r>
              <a:rPr b="1">
                <a:latin typeface="inherit"/>
                <a:ea typeface="inherit"/>
                <a:cs typeface="inherit"/>
                <a:sym typeface="inherit"/>
              </a:rPr>
              <a:t>280 292.10 рублей</a:t>
            </a:r>
          </a:p>
        </p:txBody>
      </p:sp>
      <p:sp>
        <p:nvSpPr>
          <p:cNvPr id="154" name="Shape 154"/>
          <p:cNvSpPr/>
          <p:nvPr/>
        </p:nvSpPr>
        <p:spPr>
          <a:xfrm>
            <a:off x="3889421" y="5372565"/>
            <a:ext cx="457200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Собрано 00,00р</a:t>
            </a:r>
          </a:p>
          <a:p>
            <a:pPr>
              <a:defRPr sz="1600"/>
            </a:pPr>
            <a:r>
              <a:t>Остаток 280 292,10р</a:t>
            </a:r>
          </a:p>
        </p:txBody>
      </p:sp>
      <p:pic>
        <p:nvPicPr>
          <p:cNvPr id="155" name="image2.jpeg" descr="лого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83425" y="0"/>
            <a:ext cx="1904571" cy="942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784</Words>
  <Application>Microsoft Office PowerPoint</Application>
  <PresentationFormat>Экран (4:3)</PresentationFormat>
  <Paragraphs>131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inherit</vt:lpstr>
      <vt:lpstr>Roboto Condensed</vt:lpstr>
      <vt:lpstr>Тема Office</vt:lpstr>
      <vt:lpstr>Презентация PowerPoint</vt:lpstr>
      <vt:lpstr>О ФОНДЕ</vt:lpstr>
      <vt:lpstr> Учредители Фонда  </vt:lpstr>
      <vt:lpstr>Попечительский Совет Фонда</vt:lpstr>
      <vt:lpstr>Благотворительная программы  «Доступная сенсорная комната» </vt:lpstr>
      <vt:lpstr> Реализация программы  «Доступная сенсорная комната» Сроки реализации 2016-2018г.</vt:lpstr>
      <vt:lpstr>Типовая визуализация помещения  под сенсорную комнату</vt:lpstr>
      <vt:lpstr>Программа «Адресная помощь»</vt:lpstr>
      <vt:lpstr>Программа «Адресная помощь» </vt:lpstr>
      <vt:lpstr>Благотворительная программа  «Корпоративный благотворительный фонд»</vt:lpstr>
      <vt:lpstr>Поступившие средств</vt:lpstr>
      <vt:lpstr>Благотворительные мероприятия</vt:lpstr>
      <vt:lpstr>Благотворительные акции Фонда</vt:lpstr>
      <vt:lpstr>Реквизиты и контакты Фонда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</dc:creator>
  <cp:lastModifiedBy>Us</cp:lastModifiedBy>
  <cp:revision>15</cp:revision>
  <cp:lastPrinted>2017-03-17T07:49:58Z</cp:lastPrinted>
  <dcterms:modified xsi:type="dcterms:W3CDTF">2017-03-20T07:08:58Z</dcterms:modified>
</cp:coreProperties>
</file>